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714488"/>
            <a:ext cx="7772400" cy="18288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СПИСОК ТЕРРОРИСТИЧЕСКИХ И ЭКСТРЕМИСТСКИХ ОРГАНИЗАЦИЙ, ЗАПРЕЩЕННЫХ ПО РЕШЕНИЮ СУДА НА ТЕРРИТОРИИ РК</a:t>
            </a:r>
          </a:p>
        </p:txBody>
      </p:sp>
      <p:pic>
        <p:nvPicPr>
          <p:cNvPr id="1026" name="Picture 2" descr="C:\Users\User2\Desktop\28-09-2017_18-01-38\d6323bd5ea1bc5a03d5d34749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929066"/>
            <a:ext cx="4071966" cy="2287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060064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СТАТИСТИЧЕСКИЕ ДАННЫЕ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418795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Комитетом по делам религий с 2012 года проведена экспертиза около 32 тысяч информационных материалов и литературы религиозного характера, более 500 информационным материалам и 640 единицам религиозной литературы был закрыт путь для распространения и использования на территории страны.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Из десятков тысяч проанализированных Комитетом сайтов, 1916 сайтам была дана отрицательная религиоведческая экспертиза, из них судебным решением заблокировано более 900 сайтов, определенная часть сайтов самостоятельно удалили деструктивную информацию.</a:t>
            </a:r>
          </a:p>
          <a:p>
            <a:pPr>
              <a:spcBef>
                <a:spcPts val="1200"/>
              </a:spcBef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C:\Users\User2\Desktop\28-09-2017_18-01-38\2-z22-d37d7384-fd51-4882-bf4c-44c490c27e8b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143380"/>
            <a:ext cx="2786082" cy="1592047"/>
          </a:xfrm>
          <a:prstGeom prst="rect">
            <a:avLst/>
          </a:prstGeom>
          <a:noFill/>
        </p:spPr>
      </p:pic>
      <p:pic>
        <p:nvPicPr>
          <p:cNvPr id="27651" name="Picture 3" descr="C:\Users\User2\Desktop\28-09-2017_18-01-38\590407-sektant_istselyal_prikladyvaniem_zhurnala_foto.jpg"/>
          <p:cNvPicPr>
            <a:picLocks noChangeAspect="1" noChangeArrowheads="1"/>
          </p:cNvPicPr>
          <p:nvPr/>
        </p:nvPicPr>
        <p:blipFill>
          <a:blip r:embed="rId3"/>
          <a:srcRect t="22322"/>
          <a:stretch>
            <a:fillRect/>
          </a:stretch>
        </p:blipFill>
        <p:spPr bwMode="auto">
          <a:xfrm>
            <a:off x="4429124" y="4143380"/>
            <a:ext cx="2571768" cy="1598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909589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Социально-демографические характеристики лиц, совершивших экстремистские преступления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785794"/>
          <a:ext cx="8215374" cy="433011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14382"/>
                <a:gridCol w="642942"/>
                <a:gridCol w="605641"/>
                <a:gridCol w="581619"/>
                <a:gridCol w="508917"/>
                <a:gridCol w="363512"/>
                <a:gridCol w="581619"/>
                <a:gridCol w="363512"/>
                <a:gridCol w="303705"/>
                <a:gridCol w="449155"/>
                <a:gridCol w="442910"/>
                <a:gridCol w="442910"/>
                <a:gridCol w="442910"/>
                <a:gridCol w="442910"/>
                <a:gridCol w="442910"/>
                <a:gridCol w="442910"/>
                <a:gridCol w="442910"/>
              </a:tblGrid>
              <a:tr h="13175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Всего выявлено лиц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привлечено к уголовной ответственности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лица, ранее совершавшие уголовные правонарушения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несовершеннолетних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женщин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Граждан Казахстана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Граждан СНГ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Иностранцы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Лица без гражданства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Возрастные категории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8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1400">
                          <a:latin typeface="Arial" pitchFamily="34" charset="0"/>
                          <a:cs typeface="Arial" pitchFamily="34" charset="0"/>
                        </a:rPr>
                        <a:t>До 18 лет</a:t>
                      </a:r>
                      <a:endParaRPr lang="ru-RU" sz="14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18-20 лет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21-29 лет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30-39 лет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40-49 лет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50-59 лет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60 лет и выше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vert="vert270" anchor="ctr"/>
                </a:tc>
              </a:tr>
              <a:tr h="52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123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</a:tr>
              <a:tr h="52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229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175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161" marR="50161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909589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Социально-демографические характеристики лиц, совершивших экстремистские преступления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642918"/>
          <a:ext cx="7929623" cy="492922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26368"/>
                <a:gridCol w="702392"/>
                <a:gridCol w="486104"/>
                <a:gridCol w="594248"/>
                <a:gridCol w="594248"/>
                <a:gridCol w="594248"/>
                <a:gridCol w="594248"/>
                <a:gridCol w="594248"/>
                <a:gridCol w="632758"/>
                <a:gridCol w="632758"/>
                <a:gridCol w="588323"/>
                <a:gridCol w="594840"/>
                <a:gridCol w="594840"/>
              </a:tblGrid>
              <a:tr h="12405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Род занятий 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6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лица, выполняющие </a:t>
                      </a:r>
                      <a:r>
                        <a:rPr lang="ru-RU" sz="1600" dirty="0" err="1">
                          <a:latin typeface="Arial" pitchFamily="34" charset="0"/>
                          <a:cs typeface="Arial" pitchFamily="34" charset="0"/>
                        </a:rPr>
                        <a:t>гос.функции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рабочие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безработные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учащиеся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студенты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частные предприниматели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служители культа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военнослужащие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работники культуры и искусства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фермеры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Высшее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среднее и </a:t>
                      </a:r>
                      <a:r>
                        <a:rPr lang="ru-RU" sz="1600" dirty="0" err="1">
                          <a:latin typeface="Arial" pitchFamily="34" charset="0"/>
                          <a:cs typeface="Arial" pitchFamily="34" charset="0"/>
                        </a:rPr>
                        <a:t>средне-специальное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vert="vert270" anchor="ctr"/>
                </a:tc>
              </a:tr>
              <a:tr h="491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</a:tr>
              <a:tr h="491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131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47" marR="50047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060064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ПОРТРЕТ ЭКСТРЕМИСТА (ТЕРРОРИСТА)</a:t>
            </a: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71480"/>
            <a:ext cx="785818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данных статистики за 2015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2016 годы позволяет вывести социальный портрет лица, чаще всего привлекавшегося к ответственности за совершение экстремистских действий: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мужчина – 93,65%;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гражданин РК – 95%;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в возрасте от 21 до 39 лет – 68,7%;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 безработный – 73%;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 со средним или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средне-специальным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образованием – 74 %.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Исследователи разделяют всех казахстанских экстремистов на три категории: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8775" marR="0" lvl="0" indent="-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участники диверсионных групп, созданных по указке зарубежных террористических организаций;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8775" marR="0" lvl="0" indent="-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спонтанно созданные общины молодых людей, посещающих религиозные образовательные учреждения;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8775" marR="0" lvl="0" indent="-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обычные бандиты, которые со временем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радикализовались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71480"/>
            <a:ext cx="792961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Сообщить о проявлениях экстремизма: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Генеральной прокуратуры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prokuror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rus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uvedomlenie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Комитета государственного контроля в области связи, информатизации и средств массовой информации Министерства информации и коммуникаций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mic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complain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Министерство по делам религий и гражданского общества Республики Казахстан: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Республиканский телефон доверия «Горячая линия-114» – 114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Комитет национальной безопасности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Республики Казахстан: «Телефон доверия» – 110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 основании решения Верховного Суда Республики Казахстан от 15 октября 2004 г.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«Аль-Каида».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«Исламское движение Восточного Туркестана».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«Исламское движение Узбекистана».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4. «Курдский Народный конгресс».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II. Согласно решению Верховного Суда от 15 марта 2005 года.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5.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Асбат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аль-Ансар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6. «Братья мусульмане».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7. «Движение Талибан».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8.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гурд».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9.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Жамаат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моджахедов Центральной Азии».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10.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Лашкар-е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Тайба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11. «Общество социальных реформ».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III. Решением суда г.Астаны от 28 марта 2005 года.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12. Организация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Хизб-ут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Тахрир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spcBef>
                <a:spcPts val="120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IV. Решением суда г.Астаны от 17 ноября 2006 года.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13. «АУМ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Синрекё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14. «Организация освобождения Восточного Туркестана».</a:t>
            </a:r>
          </a:p>
          <a:p>
            <a:pPr>
              <a:spcBef>
                <a:spcPts val="120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V. Решением Суда г.Астана от 5 марта 2008 года.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15. «Исламская партия Туркестана».</a:t>
            </a:r>
          </a:p>
          <a:p>
            <a:pPr>
              <a:spcBef>
                <a:spcPts val="120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VI. Решением суда г.Атырау от 25 ноября 2011 года.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16.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Джунд-аль-Халифат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spcBef>
                <a:spcPts val="120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VII. Решением специализированного межрайонного экономического суда Восточно-Казахстанской области от 7 июня 2012 года.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17. РОО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Сенім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Өмір».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957553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СПИСОК ТЕРРОРИСТИЧЕСКИХ И ЭКСТРЕМИСТСКИХ ОРГАНИЗАЦИЙ, ЗАПРЕЩЕННЫХ ПО РЕШЕНИЮ СУДА НА ТЕРРИТОРИИ РК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IX. Решением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Сарыаркинского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районного суда г.Астаны от 18 августа 2014 года.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19.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Ат-такфируаль-хиджра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spcBef>
                <a:spcPts val="120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XII. Решением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Есильского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районного суда г.Астаны от 15 октября 2015 года.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20. «Исламское государство».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21. «Фронт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ан-Нусра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957553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СПИСОК ТЕРРОРИСТИЧЕСКИХ И ЭКСТРЕМИСТСКИХ ОРГАНИЗАЦИЙ, ЗАПРЕЩЕННЫХ ПО РЕШЕНИЮ СУДА НА ТЕРРИТОРИИ РК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er2\Desktop\28-09-2017_18-01-38\0015-015-religioznyj-ekstremizm.jpg"/>
          <p:cNvPicPr>
            <a:picLocks noChangeAspect="1" noChangeArrowheads="1"/>
          </p:cNvPicPr>
          <p:nvPr/>
        </p:nvPicPr>
        <p:blipFill>
          <a:blip r:embed="rId2"/>
          <a:srcRect l="4687" t="35416" r="42187" b="19791"/>
          <a:stretch>
            <a:fillRect/>
          </a:stretch>
        </p:blipFill>
        <p:spPr bwMode="auto">
          <a:xfrm>
            <a:off x="2357422" y="3286124"/>
            <a:ext cx="3929090" cy="2484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143512"/>
            <a:ext cx="8183880" cy="105156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СПИСОК РЕЛИГИОЗНОЙ ЛИТЕРАТУРЫ И ИНФОРМАЦИОННЫХ МАТЕРИАЛОВ, ПРИЗНАННЫХ ЭКСТРЕМИСТСКИМИ И ЗАПРЕЩЕННЫХ К ВВОЗУ, ИЗДАНИЮ И РАСПРОСТРАНЕНИЮ НА ТЕРРИТОРИИ РЕСПУБЛИКИ КАЗАХСТАН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358775">
              <a:buNone/>
            </a:pP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Всего – 692 наименования</a:t>
            </a:r>
            <a:r>
              <a:rPr lang="ru-RU" sz="42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 marL="0" indent="358775">
              <a:buNone/>
            </a:pPr>
            <a:r>
              <a:rPr lang="ru-RU" sz="5600" i="1" dirty="0" smtClean="0">
                <a:latin typeface="Arial" pitchFamily="34" charset="0"/>
                <a:cs typeface="Arial" pitchFamily="34" charset="0"/>
              </a:rPr>
              <a:t>Выборочно:</a:t>
            </a: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1) Книга «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Ұлылық жолы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», Юсуф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Ас-Саботин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2) Листовка «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Хизбут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Тахрирдің Ислами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Үмметке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соның ішінде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ондағы күш иелеріне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жолдаған 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ҮНДЕУІ»;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3) Книга «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Ислами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түлға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»,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Тақаюддин Набахони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4) Книга «Ислам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жүйесі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» ,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Тақаюддин Набахони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5) Книга «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Ислами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нафсия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негіздері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6) Книга «Исламская личность»,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Такийюдин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Набахани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7) Книга «Политическая концепция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Хизбут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Тахрир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»,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Такийюдин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Набахани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8) Книга «Система ислама»,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Такийюдин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Набахани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9) Книга «Как был разрушен Халифат»,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Абдул-Кадим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10) Журнал «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Ал-ваъй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marL="0" indent="358775">
              <a:buNone/>
            </a:pPr>
            <a:r>
              <a:rPr lang="ru-RU" sz="5600" b="1" dirty="0" smtClean="0">
                <a:latin typeface="Arial" pitchFamily="34" charset="0"/>
                <a:cs typeface="Arial" pitchFamily="34" charset="0"/>
              </a:rPr>
              <a:t>Материалы, признанные экстремистским и запрещен к ввозу, изданию и распространению на территории Республики Казахстан по решению  </a:t>
            </a:r>
            <a:r>
              <a:rPr lang="ru-RU" sz="5600" b="1" dirty="0" err="1" smtClean="0">
                <a:latin typeface="Arial" pitchFamily="34" charset="0"/>
                <a:cs typeface="Arial" pitchFamily="34" charset="0"/>
              </a:rPr>
              <a:t>Сатпаевского</a:t>
            </a:r>
            <a:r>
              <a:rPr lang="ru-RU" sz="5600" b="1" dirty="0" smtClean="0">
                <a:latin typeface="Arial" pitchFamily="34" charset="0"/>
                <a:cs typeface="Arial" pitchFamily="34" charset="0"/>
              </a:rPr>
              <a:t> городского суда Карагандинской области от 26.04.2017г</a:t>
            </a: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690) аудиозаписи «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Муса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Абу Юсуф-Призыв к Раю.mp3»;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691) «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Ахмад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Мединский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– Обращение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Ахмада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Мединский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к львам Халифата в 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вилаяте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Кавказ.mp3»;</a:t>
            </a:r>
          </a:p>
          <a:p>
            <a:pPr marL="0" indent="358775"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692) «</a:t>
            </a:r>
            <a:r>
              <a:rPr lang="ru-RU" sz="5600" dirty="0" err="1" smtClean="0">
                <a:latin typeface="Arial" pitchFamily="34" charset="0"/>
                <a:cs typeface="Arial" pitchFamily="34" charset="0"/>
              </a:rPr>
              <a:t>Муса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 Абу Юсуф – Халифат.mp3»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Решением Специализированного межрайонного экономического суда г.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от 22 декабря 2008 года и Специализированного экономического суда г. Астаны от 12 января 2009 года запрещена деятельность по распространению и пропаганде лечения людей по методу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Алля-Аят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Фархата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Абдуллаева.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922828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СПИСОК ОККУЛЬТНО-МИСТИЧЕСКИХ ОРГАНИЗАЦИЙ, ДЕЯТЕЛЬНОСТЬ КОТОРЫХ ЗАПРЕЩЕНА НА ТЕРРИТОРИИ РК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Users\User2\Desktop\28-09-2017_18-01-38\23sent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000372"/>
            <a:ext cx="3929090" cy="2602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27557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Решением Специализированного межрайонного экономического суда г.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от 05 февраля 2009 года запрещена деятельность, в том числе через средства массовой информации по распространению и пропаганде деятельности, ТОО «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Ата-жолы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 и движения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Ата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жол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» (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Ак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жол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подрывающего безопасность государства посредством нанесения вреда здоровью населения Казахстана.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922828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СПИСОК ОККУЛЬТНО-МИСТИЧЕСКИХ ОРГАНИЗАЦИЙ, ДЕЯТЕЛЬНОСТЬ КОТОРЫХ ЗАПРЕЩЕНА НА ТЕРРИТОРИИ РК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er2\Desktop\28-09-2017_18-01-38\4b77f4991d393ca2d72d_900x600crop.jpg"/>
          <p:cNvPicPr>
            <a:picLocks noChangeAspect="1" noChangeArrowheads="1"/>
          </p:cNvPicPr>
          <p:nvPr/>
        </p:nvPicPr>
        <p:blipFill>
          <a:blip r:embed="rId2"/>
          <a:srcRect t="20000" b="6250"/>
          <a:stretch>
            <a:fillRect/>
          </a:stretch>
        </p:blipFill>
        <p:spPr bwMode="auto">
          <a:xfrm>
            <a:off x="2357422" y="3143248"/>
            <a:ext cx="4929222" cy="24235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060064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СТАТИСТИЧЕСКИЕ ДАННЫЕ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143931" cy="514353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307437"/>
                <a:gridCol w="859618"/>
                <a:gridCol w="772928"/>
                <a:gridCol w="601974"/>
                <a:gridCol w="601974"/>
              </a:tblGrid>
              <a:tr h="387937"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Статья УК РК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Зарегистрировано преступлений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Осуждено лиц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387937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Возбуждение социальной, национальной, родовой, расовой, сословной или религиозной розни (ст.174 ч.1)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601325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Пропаганда или публичные призывы к захвату или удержанию власти, а равно захват или удержание власти либо насильственное изменение конституционного строя Республики Казахстан (ст.179)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193968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Сепаратистская деятельность (ст.180)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387937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Создание, руководство экстремистской группой или участие в ее деятельности (ст.182)	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193968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Акт терроризма (ст.255)	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387937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Пропаганда терроризма или публичные призывы к совершению акта терроризма (ст.256)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387937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Создание, руководство террористической группой и участие в ее деятельности (ст.257)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507659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Финансирование террористической или экстремистской деятельности и иное пособничество терроризму либо  экстремизму (ст. 258)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507659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Вербовка или подготовка либо вооружение лиц в целях организации террористической либо экстремистской деятельности (ст.259)	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  <a:tr h="846099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Организация и участие в деятельности общественного или религиозного объединения либо иной организации после решения суда о запрете их деятельности или ликвидации в связи с осуществлением ими экстремизма или терроризма (ст.405)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443" marR="40443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060064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СТАТИСТИЧЕСКИЕ ДАННЫЕ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418795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 2013 года КНБ РК на ранней стадии приготовления предотвращены и сорваны 27 насильственных экстремистских акций террористического характера (в 2013 году – 8, 2014 – 3, 2015 - 4, 2016 - 12).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Прямую угрозу национальной безопасности представляет участие граждан Казахстана в террористической деятельности за рубежом. За последние четыре года не допущен выезд в зоны террористической активности 546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рекрутов-казахстанцев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(2013 год - 168, 2014 - 136, 2015 - 151, 2016 - 91).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Из лагерей международных террористических организаций, а также опорной и транзитной инфраструктуры в третьих странах, возвращены либо вернулись 79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казахстанцев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Из них 34 привлечены к уголовной ответственности за участие в террористической деятельности.</a:t>
            </a:r>
          </a:p>
          <a:p>
            <a:pPr>
              <a:spcBef>
                <a:spcPts val="1200"/>
              </a:spcBef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1332</Words>
  <Application>Microsoft Office PowerPoint</Application>
  <PresentationFormat>Экран (4:3)</PresentationFormat>
  <Paragraphs>232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СПИСОК ТЕРРОРИСТИЧЕСКИХ И ЭКСТРЕМИСТСКИХ ОРГАНИЗАЦИЙ, ЗАПРЕЩЕННЫХ ПО РЕШЕНИЮ СУДА НА ТЕРРИТОРИИ РК</vt:lpstr>
      <vt:lpstr>Слайд 2</vt:lpstr>
      <vt:lpstr>Слайд 3</vt:lpstr>
      <vt:lpstr>Слайд 4</vt:lpstr>
      <vt:lpstr>СПИСОК РЕЛИГИОЗНОЙ ЛИТЕРАТУРЫ И ИНФОРМАЦИОННЫХ МАТЕРИАЛОВ, ПРИЗНАННЫХ ЭКСТРЕМИСТСКИМИ И ЗАПРЕЩЕННЫХ К ВВОЗУ, ИЗДАНИЮ И РАСПРОСТРАНЕНИЮ НА ТЕРРИТОРИИ РЕСПУБЛИКИ КАЗАХСТАН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противодействие ЭКСТРЕМИЗМУ В РЕСПУБЛИКЕ КАЗАХСТАН</dc:title>
  <dc:creator>User2</dc:creator>
  <cp:lastModifiedBy>User2</cp:lastModifiedBy>
  <cp:revision>12</cp:revision>
  <dcterms:created xsi:type="dcterms:W3CDTF">2017-09-30T10:38:56Z</dcterms:created>
  <dcterms:modified xsi:type="dcterms:W3CDTF">2017-09-30T14:39:32Z</dcterms:modified>
</cp:coreProperties>
</file>