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90" r:id="rId34"/>
    <p:sldId id="292" r:id="rId35"/>
    <p:sldId id="291" r:id="rId36"/>
    <p:sldId id="293" r:id="rId37"/>
    <p:sldId id="294" r:id="rId38"/>
    <p:sldId id="295" r:id="rId39"/>
    <p:sldId id="296" r:id="rId40"/>
    <p:sldId id="297" r:id="rId4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53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2153CCF1-2CF5-4210-B9ED-41D0190585BC}" type="datetimeFigureOut">
              <a:rPr lang="ru-RU" smtClean="0"/>
              <a:t>30.09.2017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6A710182-FDBC-4F29-914B-C105AF6B334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3CCF1-2CF5-4210-B9ED-41D0190585BC}" type="datetimeFigureOut">
              <a:rPr lang="ru-RU" smtClean="0"/>
              <a:t>30.09.2017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10182-FDBC-4F29-914B-C105AF6B334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3CCF1-2CF5-4210-B9ED-41D0190585BC}" type="datetimeFigureOut">
              <a:rPr lang="ru-RU" smtClean="0"/>
              <a:t>30.09.2017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10182-FDBC-4F29-914B-C105AF6B334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3CCF1-2CF5-4210-B9ED-41D0190585BC}" type="datetimeFigureOut">
              <a:rPr lang="ru-RU" smtClean="0"/>
              <a:t>30.09.2017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10182-FDBC-4F29-914B-C105AF6B334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3CCF1-2CF5-4210-B9ED-41D0190585BC}" type="datetimeFigureOut">
              <a:rPr lang="ru-RU" smtClean="0"/>
              <a:t>30.09.2017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10182-FDBC-4F29-914B-C105AF6B334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3CCF1-2CF5-4210-B9ED-41D0190585BC}" type="datetimeFigureOut">
              <a:rPr lang="ru-RU" smtClean="0"/>
              <a:t>30.09.2017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10182-FDBC-4F29-914B-C105AF6B334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153CCF1-2CF5-4210-B9ED-41D0190585BC}" type="datetimeFigureOut">
              <a:rPr lang="ru-RU" smtClean="0"/>
              <a:t>30.09.2017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A710182-FDBC-4F29-914B-C105AF6B3342}" type="slidenum">
              <a:rPr lang="ru-RU" smtClean="0"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2153CCF1-2CF5-4210-B9ED-41D0190585BC}" type="datetimeFigureOut">
              <a:rPr lang="ru-RU" smtClean="0"/>
              <a:t>30.09.2017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6A710182-FDBC-4F29-914B-C105AF6B334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3CCF1-2CF5-4210-B9ED-41D0190585BC}" type="datetimeFigureOut">
              <a:rPr lang="ru-RU" smtClean="0"/>
              <a:t>30.09.2017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10182-FDBC-4F29-914B-C105AF6B334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3CCF1-2CF5-4210-B9ED-41D0190585BC}" type="datetimeFigureOut">
              <a:rPr lang="ru-RU" smtClean="0"/>
              <a:t>30.09.2017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10182-FDBC-4F29-914B-C105AF6B334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3CCF1-2CF5-4210-B9ED-41D0190585BC}" type="datetimeFigureOut">
              <a:rPr lang="ru-RU" smtClean="0"/>
              <a:t>30.09.2017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10182-FDBC-4F29-914B-C105AF6B334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2153CCF1-2CF5-4210-B9ED-41D0190585BC}" type="datetimeFigureOut">
              <a:rPr lang="ru-RU" smtClean="0"/>
              <a:t>30.09.2017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6A710182-FDBC-4F29-914B-C105AF6B3342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adilet.zan.kz/rus/docs/U950002126_" TargetMode="External"/><Relationship Id="rId2" Type="http://schemas.openxmlformats.org/officeDocument/2006/relationships/hyperlink" Target="http://adilet.zan.kz/rus/docs/K1400000235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adilet.zan.kz/rus/docs/Z990000451_" TargetMode="External"/><Relationship Id="rId4" Type="http://schemas.openxmlformats.org/officeDocument/2006/relationships/hyperlink" Target="http://adilet.zan.kz/rus/docs/Z960000006_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hyperlink" Target="http://adilet.zan.kz/rus/docs/U090000827_" TargetMode="Externa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hyperlink" Target="http://adilet.zan.kz/rus/docs/Z950002464_" TargetMode="External"/><Relationship Id="rId2" Type="http://schemas.openxmlformats.org/officeDocument/2006/relationships/hyperlink" Target="http://adilet.zan.kz/rus/docs/K1400000226" TargetMode="Externa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adilet.zan.kz/rus/docs/Z990000416_" TargetMode="External"/><Relationship Id="rId7" Type="http://schemas.openxmlformats.org/officeDocument/2006/relationships/hyperlink" Target="http://adilet.zan.kz/rus/docs/K1500000375" TargetMode="External"/><Relationship Id="rId2" Type="http://schemas.openxmlformats.org/officeDocument/2006/relationships/hyperlink" Target="http://adilet.zan.kz/rus/docs/K950001000_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adilet.zan.kz/rus/docs/K940001000_" TargetMode="External"/><Relationship Id="rId5" Type="http://schemas.openxmlformats.org/officeDocument/2006/relationships/hyperlink" Target="http://adilet.zan.kz/rus/docs/Z1300000094" TargetMode="External"/><Relationship Id="rId4" Type="http://schemas.openxmlformats.org/officeDocument/2006/relationships/hyperlink" Target="http://adilet.zan.kz/rus/docs/Z990000349_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cap="all" dirty="0"/>
              <a:t>ПРАВОВАЯ ОСНОВА ПРОТИВОДЕЙСТВИЯ ЭКСТРЕМИЗМУ В РЕСПУБЛИКЕ КАЗАХСТАН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14356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Закон Республики Казахстан «О средствах массовой информации» от 23 июля 1999 года № 451-I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400" dirty="0" smtClean="0">
                <a:latin typeface="Arial" pitchFamily="34" charset="0"/>
                <a:cs typeface="Arial" pitchFamily="34" charset="0"/>
              </a:rPr>
            </a:b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71612"/>
            <a:ext cx="8472518" cy="4325112"/>
          </a:xfrm>
        </p:spPr>
        <p:txBody>
          <a:bodyPr>
            <a:noAutofit/>
          </a:bodyPr>
          <a:lstStyle/>
          <a:p>
            <a:pPr fontAlgn="base">
              <a:spcBef>
                <a:spcPts val="600"/>
              </a:spcBef>
              <a:buNone/>
            </a:pPr>
            <a:r>
              <a:rPr lang="ru-RU" sz="1500" dirty="0" smtClean="0">
                <a:latin typeface="Arial" pitchFamily="34" charset="0"/>
                <a:cs typeface="Arial" pitchFamily="34" charset="0"/>
              </a:rPr>
              <a:t>          3. Основаниями для приостановления выпуска средства массовой информации либо распространения продукции средства массовой информации в установленном </a:t>
            </a:r>
            <a:r>
              <a:rPr lang="ru-RU" sz="1500" dirty="0" smtClean="0">
                <a:latin typeface="Arial" pitchFamily="34" charset="0"/>
                <a:cs typeface="Arial" pitchFamily="34" charset="0"/>
                <a:hlinkClick r:id="rId2"/>
              </a:rPr>
              <a:t>законом</a:t>
            </a:r>
            <a:r>
              <a:rPr lang="ru-RU" sz="1500" dirty="0" smtClean="0">
                <a:latin typeface="Arial" pitchFamily="34" charset="0"/>
                <a:cs typeface="Arial" pitchFamily="34" charset="0"/>
              </a:rPr>
              <a:t> порядке являются: разглашение сведений, составляющих государственные секреты или иную охраняемую законом тайну, распространение информации, пропагандирующей суицид, раскрывающей технические приемы и тактику антитеррористических операций в период их проведения, пропаганда наркотических средств, психотропных веществ, их аналогов и </a:t>
            </a:r>
            <a:r>
              <a:rPr lang="ru-RU" sz="1500" dirty="0" err="1" smtClean="0">
                <a:latin typeface="Arial" pitchFamily="34" charset="0"/>
                <a:cs typeface="Arial" pitchFamily="34" charset="0"/>
              </a:rPr>
              <a:t>прекурсоров</a:t>
            </a:r>
            <a:r>
              <a:rPr lang="ru-RU" sz="1500" dirty="0" smtClean="0">
                <a:latin typeface="Arial" pitchFamily="34" charset="0"/>
                <a:cs typeface="Arial" pitchFamily="34" charset="0"/>
              </a:rPr>
              <a:t>, пропаганда или агитация культа жестокости и насилия, социального, расового, национального, религиозного, сословного и родового превосходства, распространение теле-, радиопрограмм, теле-, радиоканалов, а также демонстрация </a:t>
            </a:r>
            <a:r>
              <a:rPr lang="ru-RU" sz="1500" dirty="0" err="1" smtClean="0">
                <a:latin typeface="Arial" pitchFamily="34" charset="0"/>
                <a:cs typeface="Arial" pitchFamily="34" charset="0"/>
              </a:rPr>
              <a:t>киновидеопродукции</a:t>
            </a:r>
            <a:r>
              <a:rPr lang="ru-RU" sz="1500" dirty="0" smtClean="0">
                <a:latin typeface="Arial" pitchFamily="34" charset="0"/>
                <a:cs typeface="Arial" pitchFamily="34" charset="0"/>
              </a:rPr>
              <a:t> порнографического и специального сексуально-эротического характера, использование средства массовой информации в целях нарушения условий проведения предвыборной агитации, осуществления иностранцами, лицами без гражданства, иностранными юридическими лицами и международными организациями деятельности, препятствующей и (или) способствующей выдвижению и избранию кандидатов, политических партий, выдвинувших партийный список, достижению определенного </a:t>
            </a:r>
            <a:r>
              <a:rPr lang="ru-RU" sz="1500" dirty="0" smtClean="0">
                <a:latin typeface="Arial" pitchFamily="34" charset="0"/>
                <a:cs typeface="Arial" pitchFamily="34" charset="0"/>
              </a:rPr>
              <a:t>результата</a:t>
            </a:r>
            <a:r>
              <a:rPr lang="en-US" sz="1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500" dirty="0" smtClean="0">
                <a:latin typeface="Arial" pitchFamily="34" charset="0"/>
                <a:cs typeface="Arial" pitchFamily="34" charset="0"/>
              </a:rPr>
              <a:t>на </a:t>
            </a:r>
            <a:r>
              <a:rPr lang="ru-RU" sz="1500" dirty="0" smtClean="0">
                <a:latin typeface="Arial" pitchFamily="34" charset="0"/>
                <a:cs typeface="Arial" pitchFamily="34" charset="0"/>
              </a:rPr>
              <a:t>выборах, проведения агитации в период ее запрещения, принуждения к участию или отказу от участия в забастовке, нарушения законодательства Республики Казахстан </a:t>
            </a:r>
            <a:r>
              <a:rPr lang="ru-RU" sz="1500" dirty="0" smtClean="0">
                <a:latin typeface="Arial" pitchFamily="34" charset="0"/>
                <a:cs typeface="Arial" pitchFamily="34" charset="0"/>
                <a:hlinkClick r:id="rId3"/>
              </a:rPr>
              <a:t>о порядке организации и проведения</a:t>
            </a:r>
            <a:r>
              <a:rPr lang="ru-RU" sz="1500" dirty="0" smtClean="0">
                <a:latin typeface="Arial" pitchFamily="34" charset="0"/>
                <a:cs typeface="Arial" pitchFamily="34" charset="0"/>
              </a:rPr>
              <a:t> мирных собраний, митингов, шествий, пикетов и демонстраций, </a:t>
            </a:r>
            <a:r>
              <a:rPr lang="ru-RU" sz="1500" dirty="0" smtClean="0">
                <a:latin typeface="Arial" pitchFamily="34" charset="0"/>
                <a:cs typeface="Arial" pitchFamily="34" charset="0"/>
                <a:hlinkClick r:id="rId4"/>
              </a:rPr>
              <a:t>об авторском праве и смежных правах</a:t>
            </a:r>
            <a:r>
              <a:rPr lang="ru-RU" sz="1500" dirty="0" smtClean="0">
                <a:latin typeface="Arial" pitchFamily="34" charset="0"/>
                <a:cs typeface="Arial" pitchFamily="34" charset="0"/>
              </a:rPr>
              <a:t> в сети Интернет, а также нарушение требований, предусмотренных </a:t>
            </a:r>
            <a:r>
              <a:rPr lang="ru-RU" sz="1500" dirty="0" smtClean="0">
                <a:latin typeface="Arial" pitchFamily="34" charset="0"/>
                <a:cs typeface="Arial" pitchFamily="34" charset="0"/>
                <a:hlinkClick r:id="rId5"/>
              </a:rPr>
              <a:t>статьей 3</a:t>
            </a:r>
            <a:r>
              <a:rPr lang="ru-RU" sz="1500" dirty="0" smtClean="0">
                <a:latin typeface="Arial" pitchFamily="34" charset="0"/>
                <a:cs typeface="Arial" pitchFamily="34" charset="0"/>
              </a:rPr>
              <a:t>, </a:t>
            </a:r>
            <a:r>
              <a:rPr lang="ru-RU" sz="1500" dirty="0" smtClean="0">
                <a:latin typeface="Arial" pitchFamily="34" charset="0"/>
                <a:cs typeface="Arial" pitchFamily="34" charset="0"/>
                <a:hlinkClick r:id="rId5"/>
              </a:rPr>
              <a:t>пунктом 6</a:t>
            </a:r>
            <a:r>
              <a:rPr lang="ru-RU" sz="1500" dirty="0" smtClean="0">
                <a:latin typeface="Arial" pitchFamily="34" charset="0"/>
                <a:cs typeface="Arial" pitchFamily="34" charset="0"/>
              </a:rPr>
              <a:t> статьи 10, а также повторное нарушение в течение года требований </a:t>
            </a:r>
            <a:r>
              <a:rPr lang="ru-RU" sz="1500" dirty="0" smtClean="0">
                <a:latin typeface="Arial" pitchFamily="34" charset="0"/>
                <a:cs typeface="Arial" pitchFamily="34" charset="0"/>
                <a:hlinkClick r:id="rId5"/>
              </a:rPr>
              <a:t>статей 15</a:t>
            </a:r>
            <a:r>
              <a:rPr lang="ru-RU" sz="1500" dirty="0" smtClean="0">
                <a:latin typeface="Arial" pitchFamily="34" charset="0"/>
                <a:cs typeface="Arial" pitchFamily="34" charset="0"/>
              </a:rPr>
              <a:t> и </a:t>
            </a:r>
            <a:r>
              <a:rPr lang="ru-RU" sz="1500" dirty="0" smtClean="0">
                <a:latin typeface="Arial" pitchFamily="34" charset="0"/>
                <a:cs typeface="Arial" pitchFamily="34" charset="0"/>
                <a:hlinkClick r:id="rId5"/>
              </a:rPr>
              <a:t>16</a:t>
            </a:r>
            <a:r>
              <a:rPr lang="ru-RU" sz="1500" dirty="0" smtClean="0">
                <a:latin typeface="Arial" pitchFamily="34" charset="0"/>
                <a:cs typeface="Arial" pitchFamily="34" charset="0"/>
              </a:rPr>
              <a:t> настоящего Закона.</a:t>
            </a:r>
          </a:p>
          <a:p>
            <a:pPr fontAlgn="base">
              <a:spcBef>
                <a:spcPts val="600"/>
              </a:spcBef>
              <a:buNone/>
            </a:pPr>
            <a:r>
              <a:rPr lang="ru-RU" sz="1500" dirty="0" smtClean="0">
                <a:latin typeface="Arial" pitchFamily="34" charset="0"/>
                <a:cs typeface="Arial" pitchFamily="34" charset="0"/>
              </a:rPr>
              <a:t>      </a:t>
            </a:r>
            <a:r>
              <a:rPr lang="en-US" sz="1500" dirty="0" smtClean="0">
                <a:latin typeface="Arial" pitchFamily="34" charset="0"/>
                <a:cs typeface="Arial" pitchFamily="34" charset="0"/>
              </a:rPr>
              <a:t> </a:t>
            </a:r>
            <a:endParaRPr lang="ru-RU" sz="15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14356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Закон Республики Казахстан «О средствах массовой информации» от 23 июля 1999 года № 451-I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400" dirty="0" smtClean="0">
                <a:latin typeface="Arial" pitchFamily="34" charset="0"/>
                <a:cs typeface="Arial" pitchFamily="34" charset="0"/>
              </a:rPr>
            </a:b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4325112"/>
          </a:xfrm>
        </p:spPr>
        <p:txBody>
          <a:bodyPr>
            <a:noAutofit/>
          </a:bodyPr>
          <a:lstStyle/>
          <a:p>
            <a:pPr fontAlgn="base">
              <a:spcBef>
                <a:spcPts val="600"/>
              </a:spcBef>
              <a:buNone/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         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4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. Основаниями для прекращения выпуска средства массовой информации либо распространения продукции средства массовой информации являются: пропаганда или агитация насильственного изменения конституционного строя, нарушения целостности Республики Казахстан, подрыва безопасности государства, войны, пропаганда экстремизма или терроризма, публикация материалов и распространение информации, направленной на разжигание межнациональной и межконфессиональной вражды, а также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неустранение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причин приостановления выпуска средства массовой информации либо распространения продукции средства </a:t>
            </a:r>
          </a:p>
          <a:p>
            <a:pPr>
              <a:spcBef>
                <a:spcPts val="600"/>
              </a:spcBef>
              <a:buNone/>
            </a:pPr>
            <a:endParaRPr lang="ru-RU" sz="16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0" name="Picture 2" descr="C:\Users\User2\Desktop\28-09-2017_18-01-38\45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71604" y="4071942"/>
            <a:ext cx="6143668" cy="23038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14356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Закон Республики Казахстан «О религиозной деятельности и религиозных объединениях» от 11 октября 2011 года № 483-IV 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ЗРК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400" dirty="0" smtClean="0">
                <a:latin typeface="Arial" pitchFamily="34" charset="0"/>
                <a:cs typeface="Arial" pitchFamily="34" charset="0"/>
              </a:rPr>
            </a:b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432511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    </a:t>
            </a:r>
          </a:p>
          <a:p>
            <a:pPr>
              <a:buNone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Республика Казахстан:</a:t>
            </a:r>
          </a:p>
          <a:p>
            <a:r>
              <a:rPr lang="ru-RU" sz="2000" dirty="0" smtClean="0">
                <a:latin typeface="Arial" pitchFamily="34" charset="0"/>
                <a:cs typeface="Arial" pitchFamily="34" charset="0"/>
              </a:rPr>
              <a:t>утверждает себя демократическим, светским государством,</a:t>
            </a:r>
          </a:p>
          <a:p>
            <a:r>
              <a:rPr lang="ru-RU" sz="2000" dirty="0" smtClean="0">
                <a:latin typeface="Arial" pitchFamily="34" charset="0"/>
                <a:cs typeface="Arial" pitchFamily="34" charset="0"/>
              </a:rPr>
              <a:t>подтверждает право каждого на свободу совести, </a:t>
            </a:r>
          </a:p>
          <a:p>
            <a:r>
              <a:rPr lang="ru-RU" sz="2000" dirty="0" smtClean="0">
                <a:latin typeface="Arial" pitchFamily="34" charset="0"/>
                <a:cs typeface="Arial" pitchFamily="34" charset="0"/>
              </a:rPr>
              <a:t>гарантирует равноправие каждого независимо от его религиозного убеждения, </a:t>
            </a:r>
          </a:p>
          <a:p>
            <a:r>
              <a:rPr lang="ru-RU" sz="2000" dirty="0" smtClean="0">
                <a:latin typeface="Arial" pitchFamily="34" charset="0"/>
                <a:cs typeface="Arial" pitchFamily="34" charset="0"/>
              </a:rPr>
              <a:t>признает историческую роль ислама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ханафитского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направления и православного христианства в развитии культуры и духовной жизни народа, </a:t>
            </a:r>
          </a:p>
          <a:p>
            <a:r>
              <a:rPr lang="ru-RU" sz="2000" dirty="0" smtClean="0">
                <a:latin typeface="Arial" pitchFamily="34" charset="0"/>
                <a:cs typeface="Arial" pitchFamily="34" charset="0"/>
              </a:rPr>
              <a:t>уважает другие религии, сочетающиеся с духовным наследием народа Казахстана, </a:t>
            </a:r>
          </a:p>
          <a:p>
            <a:r>
              <a:rPr lang="ru-RU" sz="2000" dirty="0" smtClean="0">
                <a:latin typeface="Arial" pitchFamily="34" charset="0"/>
                <a:cs typeface="Arial" pitchFamily="34" charset="0"/>
              </a:rPr>
              <a:t>признает важность межконфессионального согласия, религиозной толерантности и уважения религиозных убеждений граждан».</a:t>
            </a:r>
          </a:p>
          <a:p>
            <a:pPr>
              <a:buNone/>
            </a:pP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 </a:t>
            </a:r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 fontAlgn="base">
              <a:spcBef>
                <a:spcPts val="600"/>
              </a:spcBef>
              <a:buNone/>
            </a:pPr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>
              <a:spcBef>
                <a:spcPts val="600"/>
              </a:spcBef>
              <a:buNone/>
            </a:pP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14356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ru-RU" sz="2400" b="1" dirty="0" smtClean="0"/>
              <a:t>Закон Республики Казахстан «О религиозной деятельности и религиозных объединениях» от 11 октября 2011 года № 483-IV </a:t>
            </a:r>
            <a:r>
              <a:rPr lang="ru-RU" sz="2400" b="1" dirty="0" smtClean="0"/>
              <a:t>ЗРК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400" dirty="0" smtClean="0">
                <a:latin typeface="Arial" pitchFamily="34" charset="0"/>
                <a:cs typeface="Arial" pitchFamily="34" charset="0"/>
              </a:rPr>
            </a:b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432511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    </a:t>
            </a:r>
          </a:p>
          <a:p>
            <a:pPr>
              <a:buNone/>
            </a:pP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Республика 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Казахстан – светское государство:</a:t>
            </a:r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ru-RU" sz="2000" dirty="0" smtClean="0">
                <a:latin typeface="Arial" pitchFamily="34" charset="0"/>
                <a:cs typeface="Arial" pitchFamily="34" charset="0"/>
              </a:rPr>
              <a:t>Государство отделено от религии и религиозных объединений.</a:t>
            </a:r>
          </a:p>
          <a:p>
            <a:pPr lvl="0"/>
            <a:r>
              <a:rPr lang="ru-RU" sz="2000" dirty="0" smtClean="0">
                <a:latin typeface="Arial" pitchFamily="34" charset="0"/>
                <a:cs typeface="Arial" pitchFamily="34" charset="0"/>
              </a:rPr>
              <a:t>Религиозные объединения и граждане Республики Казахстан, иностранцы и лица без гражданства независимо от отношения к религии равны перед законом.</a:t>
            </a:r>
          </a:p>
          <a:p>
            <a:pPr lvl="0"/>
            <a:r>
              <a:rPr lang="ru-RU" sz="2000" dirty="0" smtClean="0">
                <a:latin typeface="Arial" pitchFamily="34" charset="0"/>
                <a:cs typeface="Arial" pitchFamily="34" charset="0"/>
              </a:rPr>
              <a:t>Никакая религия не может устанавливаться в качестве государственной или обязательной.</a:t>
            </a:r>
          </a:p>
          <a:p>
            <a:pPr lvl="0"/>
            <a:r>
              <a:rPr lang="ru-RU" sz="2000" dirty="0" smtClean="0">
                <a:latin typeface="Arial" pitchFamily="34" charset="0"/>
                <a:cs typeface="Arial" pitchFamily="34" charset="0"/>
              </a:rPr>
              <a:t>Система образования и воспитания в Республике Казахстан, за исключением духовных (религиозных) организаций образования, отделена от религии и религиозных объединений и носит светский характер.</a:t>
            </a:r>
          </a:p>
          <a:p>
            <a:pPr lvl="0"/>
            <a:r>
              <a:rPr lang="ru-RU" sz="2000" dirty="0" smtClean="0">
                <a:latin typeface="Arial" pitchFamily="34" charset="0"/>
                <a:cs typeface="Arial" pitchFamily="34" charset="0"/>
              </a:rPr>
              <a:t>Никто не имеет права по мотивам своих религиозных убеждений отказываться от исполнения обязанностей, предусмотренных Конституцией и законами Республики Казахстан.</a:t>
            </a:r>
          </a:p>
          <a:p>
            <a:pPr fontAlgn="base">
              <a:spcBef>
                <a:spcPts val="600"/>
              </a:spcBef>
              <a:buNone/>
            </a:pPr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>
              <a:spcBef>
                <a:spcPts val="600"/>
              </a:spcBef>
              <a:buNone/>
            </a:pP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14356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ru-RU" sz="2400" b="1" dirty="0" smtClean="0"/>
              <a:t>Закон Республики Казахстан «О религиозной деятельности и религиозных объединениях» от 11 октября 2011 года № 483-IV </a:t>
            </a:r>
            <a:r>
              <a:rPr lang="ru-RU" sz="2400" b="1" dirty="0" smtClean="0"/>
              <a:t>ЗРК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400" dirty="0" smtClean="0">
                <a:latin typeface="Arial" pitchFamily="34" charset="0"/>
                <a:cs typeface="Arial" pitchFamily="34" charset="0"/>
              </a:rPr>
            </a:b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4325112"/>
          </a:xfrm>
        </p:spPr>
        <p:txBody>
          <a:bodyPr>
            <a:noAutofit/>
          </a:bodyPr>
          <a:lstStyle/>
          <a:p>
            <a:pPr>
              <a:spcBef>
                <a:spcPts val="1200"/>
              </a:spcBef>
              <a:buNone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    </a:t>
            </a:r>
          </a:p>
          <a:p>
            <a:pPr>
              <a:spcBef>
                <a:spcPts val="1200"/>
              </a:spcBef>
            </a:pP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Запрещаются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деятельность партий на религиозной основе, создание и деятельность религиозных объединений, цели и действия которых направлены на утверждение в государстве верховенства одной религии, разжигание религиозной вражды или розни, в том числе связанных с насилием или призывами к насилию и иными противоправными действиями.</a:t>
            </a:r>
          </a:p>
          <a:p>
            <a:pPr>
              <a:spcBef>
                <a:spcPts val="1200"/>
              </a:spcBef>
            </a:pP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Не допускается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деятельность не зарегистрированных в установленном законами Республики Казахстан порядке религиозных объединений, а равно какое-либо принуждение граждан Республики Казахстан, иностранцев и лиц без гражданства в определении отношения к религии, к участию или неучастию в деятельности религиозных объединений, в религиозных обрядах и (или) в обучении религии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.</a:t>
            </a:r>
            <a:endParaRPr lang="ru-RU" sz="20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14356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ru-RU" sz="2400" b="1" dirty="0" smtClean="0"/>
              <a:t>Закон Республики Казахстан «О религиозной деятельности и религиозных объединениях» от 11 октября 2011 года № 483-IV </a:t>
            </a:r>
            <a:r>
              <a:rPr lang="ru-RU" sz="2400" b="1" dirty="0" smtClean="0"/>
              <a:t>ЗРК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400" dirty="0" smtClean="0">
                <a:latin typeface="Arial" pitchFamily="34" charset="0"/>
                <a:cs typeface="Arial" pitchFamily="34" charset="0"/>
              </a:rPr>
            </a:b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432511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    </a:t>
            </a:r>
          </a:p>
          <a:p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Не 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допускается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деятельность религиозных объединений, сопряженная с насилием над гражданами Республики Казахстан, иностранцами и лицами без гражданства или иным причинением вреда их здоровью либо с расторжением брака между супругами (распадом семьи) или прекращением родственных отношений, нанесением ущерба нравственности, нарушением прав и свобод человека и гражданина, побуждением граждан к отказу от исполнения обязанностей, предусмотренных Конституцией и законами Республики Казахстан, и иным нарушением законодательства Республики Казахстан.</a:t>
            </a:r>
          </a:p>
          <a:p>
            <a:pPr fontAlgn="base">
              <a:spcBef>
                <a:spcPts val="600"/>
              </a:spcBef>
              <a:buNone/>
            </a:pPr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>
              <a:spcBef>
                <a:spcPts val="600"/>
              </a:spcBef>
              <a:buNone/>
            </a:pP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14356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ru-RU" sz="2400" b="1" dirty="0" smtClean="0"/>
              <a:t>Закон Республики Казахстан «О религиозной деятельности и религиозных объединениях» от 11 октября 2011 года № 483-IV </a:t>
            </a:r>
            <a:r>
              <a:rPr lang="ru-RU" sz="2400" b="1" dirty="0" smtClean="0"/>
              <a:t>ЗРК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400" dirty="0" smtClean="0">
                <a:latin typeface="Arial" pitchFamily="34" charset="0"/>
                <a:cs typeface="Arial" pitchFamily="34" charset="0"/>
              </a:rPr>
            </a:b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4325112"/>
          </a:xfrm>
        </p:spPr>
        <p:txBody>
          <a:bodyPr>
            <a:noAutofit/>
          </a:bodyPr>
          <a:lstStyle/>
          <a:p>
            <a:pPr>
              <a:spcBef>
                <a:spcPts val="1200"/>
              </a:spcBef>
              <a:buNone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    </a:t>
            </a:r>
          </a:p>
          <a:p>
            <a:pPr>
              <a:spcBef>
                <a:spcPts val="1200"/>
              </a:spcBef>
            </a:pP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Не допускается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деятельность религиозных объединений, принудительно вовлекающих в свою деятельность граждан Республики Казахстан, иностранцев и лиц без гражданства, в том числе посредством благотворительности, и (или) препятствующих выходу из религиозного объединения, в том числе путем применения шантажа, насилия или угрозы его применения, с использованием материальной или иной зависимости граждан Республики Казахстан, иностранцев и лиц без гражданства либо путем обмана.</a:t>
            </a:r>
          </a:p>
          <a:p>
            <a:pPr>
              <a:spcBef>
                <a:spcPts val="1200"/>
              </a:spcBef>
            </a:pP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Не допускается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принуждение участников (членов) религиозного объединения и религиозных последователей к отчуждению принадлежащего им имущества в пользу религиозного объединения, его руководителей и других участников (членов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).</a:t>
            </a:r>
            <a:endParaRPr lang="ru-RU" sz="20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14356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ru-RU" sz="2400" b="1" dirty="0" smtClean="0"/>
              <a:t>Закон Республики Казахстан «О религиозной деятельности и религиозных объединениях» от 11 октября 2011 года № 483-IV </a:t>
            </a:r>
            <a:r>
              <a:rPr lang="ru-RU" sz="2400" b="1" dirty="0" smtClean="0"/>
              <a:t>ЗРК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400" dirty="0" smtClean="0">
                <a:latin typeface="Arial" pitchFamily="34" charset="0"/>
                <a:cs typeface="Arial" pitchFamily="34" charset="0"/>
              </a:rPr>
            </a:b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432511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    </a:t>
            </a:r>
          </a:p>
          <a:p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Не 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допускается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принятие решений и совершение действий с использованием религии и религиозных воззрений, заведомо способных дезорганизовать деятельность государственных органов, нарушить их бесперебойное функционирование, снизить степень управляемости в стране.</a:t>
            </a:r>
          </a:p>
          <a:p>
            <a:pPr fontAlgn="base">
              <a:spcBef>
                <a:spcPts val="600"/>
              </a:spcBef>
              <a:buNone/>
            </a:pPr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>
              <a:spcBef>
                <a:spcPts val="600"/>
              </a:spcBef>
              <a:buNone/>
            </a:pP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074" name="Picture 2" descr="C:\Users\User2\Desktop\28-09-2017_18-01-38\2864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5984" y="3857628"/>
            <a:ext cx="4567408" cy="256698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14356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ru-RU" sz="2400" b="1" dirty="0" smtClean="0"/>
              <a:t>Закон Республики Казахстан «О религиозной деятельности и религиозных объединениях» от 11 октября 2011 года № 483-IV </a:t>
            </a:r>
            <a:r>
              <a:rPr lang="ru-RU" sz="2400" b="1" dirty="0" smtClean="0"/>
              <a:t>ЗРК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400" dirty="0" smtClean="0">
                <a:latin typeface="Arial" pitchFamily="34" charset="0"/>
                <a:cs typeface="Arial" pitchFamily="34" charset="0"/>
              </a:rPr>
            </a:b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71612"/>
            <a:ext cx="8329642" cy="432511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900" dirty="0" smtClean="0">
                <a:latin typeface="Arial" pitchFamily="34" charset="0"/>
                <a:cs typeface="Arial" pitchFamily="34" charset="0"/>
              </a:rPr>
              <a:t>    </a:t>
            </a:r>
          </a:p>
          <a:p>
            <a:pPr marL="0" indent="358775">
              <a:buNone/>
            </a:pPr>
            <a:r>
              <a:rPr lang="ru-RU" sz="1900" dirty="0" smtClean="0">
                <a:latin typeface="Arial" pitchFamily="34" charset="0"/>
                <a:cs typeface="Arial" pitchFamily="34" charset="0"/>
              </a:rPr>
              <a:t>Настоящим Законом определяются правовые и организационные основы противодействия экстремизму в целях защиты прав и свобод человека и гражданина, основ конституционного строя, обеспечения суверенитета Республики Казахстан, целостности, неприкосновенности и </a:t>
            </a:r>
            <a:r>
              <a:rPr lang="ru-RU" sz="1900" dirty="0" err="1" smtClean="0">
                <a:latin typeface="Arial" pitchFamily="34" charset="0"/>
                <a:cs typeface="Arial" pitchFamily="34" charset="0"/>
              </a:rPr>
              <a:t>неотчуждаемости</a:t>
            </a:r>
            <a:r>
              <a:rPr lang="ru-RU" sz="1900" dirty="0" smtClean="0">
                <a:latin typeface="Arial" pitchFamily="34" charset="0"/>
                <a:cs typeface="Arial" pitchFamily="34" charset="0"/>
              </a:rPr>
              <a:t> ее территории, национальной безопасности.</a:t>
            </a:r>
          </a:p>
          <a:p>
            <a:pPr fontAlgn="base">
              <a:spcBef>
                <a:spcPts val="600"/>
              </a:spcBef>
              <a:buNone/>
            </a:pPr>
            <a:endParaRPr lang="ru-RU" sz="1900" dirty="0" smtClean="0">
              <a:latin typeface="Arial" pitchFamily="34" charset="0"/>
              <a:cs typeface="Arial" pitchFamily="34" charset="0"/>
            </a:endParaRPr>
          </a:p>
          <a:p>
            <a:pPr>
              <a:spcBef>
                <a:spcPts val="600"/>
              </a:spcBef>
              <a:buNone/>
            </a:pPr>
            <a:endParaRPr lang="ru-RU" sz="19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098" name="Picture 2" descr="C:\Users\User2\Desktop\28-09-2017_18-01-38\1451463752161123542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43174" y="3714752"/>
            <a:ext cx="3929090" cy="294739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14356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ru-RU" sz="2400" b="1" dirty="0" smtClean="0"/>
              <a:t>Закон Республики Казахстан «О религиозной деятельности и религиозных объединениях» от 11 октября 2011 года № 483-IV </a:t>
            </a:r>
            <a:r>
              <a:rPr lang="ru-RU" sz="2400" b="1" dirty="0" smtClean="0"/>
              <a:t>ЗРК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400" dirty="0" smtClean="0">
                <a:latin typeface="Arial" pitchFamily="34" charset="0"/>
                <a:cs typeface="Arial" pitchFamily="34" charset="0"/>
              </a:rPr>
            </a:b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736"/>
            <a:ext cx="8329642" cy="432511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900" dirty="0" smtClean="0">
                <a:latin typeface="Arial" pitchFamily="34" charset="0"/>
                <a:cs typeface="Arial" pitchFamily="34" charset="0"/>
              </a:rPr>
              <a:t>    </a:t>
            </a:r>
          </a:p>
          <a:p>
            <a:pPr marL="0" indent="0">
              <a:buNone/>
            </a:pPr>
            <a:r>
              <a:rPr lang="ru-RU" sz="1900" b="1" dirty="0" smtClean="0">
                <a:latin typeface="Arial" pitchFamily="34" charset="0"/>
                <a:cs typeface="Arial" pitchFamily="34" charset="0"/>
              </a:rPr>
              <a:t>Статья </a:t>
            </a:r>
            <a:r>
              <a:rPr lang="ru-RU" sz="1900" b="1" dirty="0" smtClean="0">
                <a:latin typeface="Arial" pitchFamily="34" charset="0"/>
                <a:cs typeface="Arial" pitchFamily="34" charset="0"/>
              </a:rPr>
              <a:t>1. Основные понятия, используемые в настоящем Законе</a:t>
            </a:r>
            <a:endParaRPr lang="ru-RU" sz="1900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1900" b="1" dirty="0" smtClean="0">
                <a:latin typeface="Arial" pitchFamily="34" charset="0"/>
                <a:cs typeface="Arial" pitchFamily="34" charset="0"/>
              </a:rPr>
              <a:t>экстремистские </a:t>
            </a:r>
            <a:r>
              <a:rPr lang="ru-RU" sz="1900" b="1" dirty="0" smtClean="0">
                <a:latin typeface="Arial" pitchFamily="34" charset="0"/>
                <a:cs typeface="Arial" pitchFamily="34" charset="0"/>
              </a:rPr>
              <a:t>действия</a:t>
            </a:r>
            <a:r>
              <a:rPr lang="ru-RU" sz="1900" dirty="0" smtClean="0">
                <a:latin typeface="Arial" pitchFamily="34" charset="0"/>
                <a:cs typeface="Arial" pitchFamily="34" charset="0"/>
              </a:rPr>
              <a:t> – непосредственная реализация действий в экстремистских целях, включая публичные призывы к совершению таких действий, пропаганду, агитацию и публичное демонстрирование символики экстремистских организаций;</a:t>
            </a:r>
          </a:p>
          <a:p>
            <a:r>
              <a:rPr lang="ru-RU" sz="1900" b="1" dirty="0" smtClean="0">
                <a:latin typeface="Arial" pitchFamily="34" charset="0"/>
                <a:cs typeface="Arial" pitchFamily="34" charset="0"/>
              </a:rPr>
              <a:t>организация </a:t>
            </a:r>
            <a:r>
              <a:rPr lang="ru-RU" sz="1900" b="1" dirty="0" smtClean="0">
                <a:latin typeface="Arial" pitchFamily="34" charset="0"/>
                <a:cs typeface="Arial" pitchFamily="34" charset="0"/>
              </a:rPr>
              <a:t>экстремистских действий </a:t>
            </a:r>
            <a:r>
              <a:rPr lang="ru-RU" sz="1900" dirty="0" smtClean="0">
                <a:latin typeface="Arial" pitchFamily="34" charset="0"/>
                <a:cs typeface="Arial" pitchFamily="34" charset="0"/>
              </a:rPr>
              <a:t>– руководство экстремистскими действиями, финансирование экстремизма, вербовка лиц, изготовление и приобретение средств и орудий в экстремистских целях, а также другие действия физических и (или) юридических лиц, объединений физических и (или) юридических лиц, направленные на создание условий для осуществления экстремизма; </a:t>
            </a:r>
          </a:p>
          <a:p>
            <a:r>
              <a:rPr lang="ru-RU" sz="1900" b="1" dirty="0" smtClean="0">
                <a:latin typeface="Arial" pitchFamily="34" charset="0"/>
                <a:cs typeface="Arial" pitchFamily="34" charset="0"/>
              </a:rPr>
              <a:t>экстремистские </a:t>
            </a:r>
            <a:r>
              <a:rPr lang="ru-RU" sz="1900" b="1" dirty="0" smtClean="0">
                <a:latin typeface="Arial" pitchFamily="34" charset="0"/>
                <a:cs typeface="Arial" pitchFamily="34" charset="0"/>
              </a:rPr>
              <a:t>материалы</a:t>
            </a:r>
            <a:r>
              <a:rPr lang="ru-RU" sz="1900" dirty="0" smtClean="0">
                <a:latin typeface="Arial" pitchFamily="34" charset="0"/>
                <a:cs typeface="Arial" pitchFamily="34" charset="0"/>
              </a:rPr>
              <a:t> – любые информационные материалы, содержащие признаки и (или) призывы к осуществлению экстремистских действий либо обосновывающие или оправдывающие необходимость их совершения.</a:t>
            </a:r>
          </a:p>
          <a:p>
            <a:pPr fontAlgn="base">
              <a:spcBef>
                <a:spcPts val="600"/>
              </a:spcBef>
              <a:buNone/>
            </a:pPr>
            <a:endParaRPr lang="ru-RU" sz="1900" dirty="0" smtClean="0">
              <a:latin typeface="Arial" pitchFamily="34" charset="0"/>
              <a:cs typeface="Arial" pitchFamily="34" charset="0"/>
            </a:endParaRPr>
          </a:p>
          <a:p>
            <a:pPr>
              <a:spcBef>
                <a:spcPts val="600"/>
              </a:spcBef>
              <a:buNone/>
            </a:pPr>
            <a:endParaRPr lang="ru-RU" sz="19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714744" y="857232"/>
            <a:ext cx="4943452" cy="4325112"/>
          </a:xfrm>
        </p:spPr>
        <p:txBody>
          <a:bodyPr>
            <a:noAutofit/>
          </a:bodyPr>
          <a:lstStyle/>
          <a:p>
            <a:pPr marL="0" indent="260350">
              <a:buNone/>
            </a:pPr>
            <a:r>
              <a:rPr lang="ru-RU" sz="2200" dirty="0" smtClean="0">
                <a:latin typeface="Arial" pitchFamily="34" charset="0"/>
                <a:cs typeface="Arial" pitchFamily="34" charset="0"/>
              </a:rPr>
              <a:t>«Мы должны совершенствовать наше законодательство с целью нейтрализации проявлений религиозного радикализма и экстремизма. Мы должны также совершенствовать антитеррористическое законодательство. Государство должно пресекать экстремизм и радикализм, откуда бы они ни исходили». </a:t>
            </a:r>
            <a:endParaRPr lang="en-US" sz="2200" dirty="0" smtClean="0">
              <a:latin typeface="Arial" pitchFamily="34" charset="0"/>
              <a:cs typeface="Arial" pitchFamily="34" charset="0"/>
            </a:endParaRPr>
          </a:p>
          <a:p>
            <a:pPr marL="0" indent="260350" algn="r">
              <a:buNone/>
            </a:pPr>
            <a:r>
              <a:rPr lang="ru-RU" sz="2200" i="1" dirty="0" smtClean="0">
                <a:latin typeface="Arial" pitchFamily="34" charset="0"/>
                <a:cs typeface="Arial" pitchFamily="34" charset="0"/>
              </a:rPr>
              <a:t>Президент </a:t>
            </a:r>
            <a:r>
              <a:rPr lang="ru-RU" sz="2200" i="1" dirty="0" smtClean="0">
                <a:latin typeface="Arial" pitchFamily="34" charset="0"/>
                <a:cs typeface="Arial" pitchFamily="34" charset="0"/>
              </a:rPr>
              <a:t>Республики Казахстан Н.А. Назарбаев. «Стратегия «Казахстан-2050»: новый политический курс состоявшегося государства».</a:t>
            </a:r>
            <a:endParaRPr lang="ru-RU" sz="2200" i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7" name="Picture 3" descr="C:\Users\User2\Desktop\28-09-2017_18-01-38\01.jpg"/>
          <p:cNvPicPr>
            <a:picLocks noChangeAspect="1" noChangeArrowheads="1"/>
          </p:cNvPicPr>
          <p:nvPr/>
        </p:nvPicPr>
        <p:blipFill>
          <a:blip r:embed="rId2" cstate="print"/>
          <a:srcRect l="7422" r="18356"/>
          <a:stretch>
            <a:fillRect/>
          </a:stretch>
        </p:blipFill>
        <p:spPr bwMode="auto">
          <a:xfrm>
            <a:off x="214282" y="928670"/>
            <a:ext cx="3343946" cy="392909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14356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ru-RU" sz="2400" b="1" dirty="0" smtClean="0"/>
              <a:t>Закон Республики Казахстан «О религиозной деятельности и религиозных объединениях» от 11 октября 2011 года № 483-IV </a:t>
            </a:r>
            <a:r>
              <a:rPr lang="ru-RU" sz="2400" b="1" dirty="0" smtClean="0"/>
              <a:t>ЗРК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400" dirty="0" smtClean="0">
                <a:latin typeface="Arial" pitchFamily="34" charset="0"/>
                <a:cs typeface="Arial" pitchFamily="34" charset="0"/>
              </a:rPr>
            </a:b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736"/>
            <a:ext cx="8329642" cy="432511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900" dirty="0" smtClean="0">
                <a:latin typeface="Arial" pitchFamily="34" charset="0"/>
                <a:cs typeface="Arial" pitchFamily="34" charset="0"/>
              </a:rPr>
              <a:t>    </a:t>
            </a:r>
          </a:p>
          <a:p>
            <a:pPr marL="0" indent="0">
              <a:buNone/>
            </a:pPr>
            <a:r>
              <a:rPr lang="ru-RU" sz="1900" b="1" dirty="0" smtClean="0">
                <a:latin typeface="Arial" pitchFamily="34" charset="0"/>
                <a:cs typeface="Arial" pitchFamily="34" charset="0"/>
              </a:rPr>
              <a:t>Статья </a:t>
            </a:r>
            <a:r>
              <a:rPr lang="ru-RU" sz="1900" b="1" dirty="0" smtClean="0">
                <a:latin typeface="Arial" pitchFamily="34" charset="0"/>
                <a:cs typeface="Arial" pitchFamily="34" charset="0"/>
              </a:rPr>
              <a:t>1. Основные понятия, используемые в настоящем </a:t>
            </a:r>
            <a:r>
              <a:rPr lang="ru-RU" sz="1900" b="1" dirty="0" smtClean="0">
                <a:latin typeface="Arial" pitchFamily="34" charset="0"/>
                <a:cs typeface="Arial" pitchFamily="34" charset="0"/>
              </a:rPr>
              <a:t>Законе</a:t>
            </a:r>
            <a:endParaRPr lang="en-US" sz="1900" b="1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ru-RU" sz="1900" b="1" dirty="0" smtClean="0">
                <a:latin typeface="Arial" pitchFamily="34" charset="0"/>
                <a:cs typeface="Arial" pitchFamily="34" charset="0"/>
              </a:rPr>
              <a:t>Финансирование </a:t>
            </a:r>
            <a:r>
              <a:rPr lang="ru-RU" sz="1900" b="1" dirty="0" smtClean="0">
                <a:latin typeface="Arial" pitchFamily="34" charset="0"/>
                <a:cs typeface="Arial" pitchFamily="34" charset="0"/>
              </a:rPr>
              <a:t>экстремизма:</a:t>
            </a:r>
            <a:endParaRPr lang="ru-RU" sz="1900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1900" dirty="0" smtClean="0">
                <a:latin typeface="Arial" pitchFamily="34" charset="0"/>
                <a:cs typeface="Arial" pitchFamily="34" charset="0"/>
              </a:rPr>
              <a:t>предоставление </a:t>
            </a:r>
            <a:r>
              <a:rPr lang="ru-RU" sz="1900" dirty="0" smtClean="0">
                <a:latin typeface="Arial" pitchFamily="34" charset="0"/>
                <a:cs typeface="Arial" pitchFamily="34" charset="0"/>
              </a:rPr>
              <a:t>или сбор денег и (или) иного имущества, права на имущество или выгод имущественного характера;</a:t>
            </a:r>
          </a:p>
          <a:p>
            <a:r>
              <a:rPr lang="ru-RU" sz="1900" dirty="0" smtClean="0">
                <a:latin typeface="Arial" pitchFamily="34" charset="0"/>
                <a:cs typeface="Arial" pitchFamily="34" charset="0"/>
              </a:rPr>
              <a:t>дарение</a:t>
            </a:r>
            <a:r>
              <a:rPr lang="ru-RU" sz="1900" dirty="0" smtClean="0">
                <a:latin typeface="Arial" pitchFamily="34" charset="0"/>
                <a:cs typeface="Arial" pitchFamily="34" charset="0"/>
              </a:rPr>
              <a:t>, мена, пожертвования, благотворительная помощь;</a:t>
            </a:r>
          </a:p>
          <a:p>
            <a:r>
              <a:rPr lang="ru-RU" sz="1900" dirty="0" smtClean="0">
                <a:latin typeface="Arial" pitchFamily="34" charset="0"/>
                <a:cs typeface="Arial" pitchFamily="34" charset="0"/>
              </a:rPr>
              <a:t>оказание </a:t>
            </a:r>
            <a:r>
              <a:rPr lang="ru-RU" sz="1900" dirty="0" smtClean="0">
                <a:latin typeface="Arial" pitchFamily="34" charset="0"/>
                <a:cs typeface="Arial" pitchFamily="34" charset="0"/>
              </a:rPr>
              <a:t>информационных и иного рода услуг либо оказание финансовых услуг физическому лицу либо группе лиц, либо юридическому лицу, </a:t>
            </a:r>
          </a:p>
          <a:p>
            <a:r>
              <a:rPr lang="ru-RU" sz="1900" dirty="0" smtClean="0">
                <a:latin typeface="Arial" pitchFamily="34" charset="0"/>
                <a:cs typeface="Arial" pitchFamily="34" charset="0"/>
              </a:rPr>
              <a:t>совершенные лицом, </a:t>
            </a:r>
            <a:r>
              <a:rPr lang="ru-RU" sz="1900" b="1" dirty="0" smtClean="0">
                <a:latin typeface="Arial" pitchFamily="34" charset="0"/>
                <a:cs typeface="Arial" pitchFamily="34" charset="0"/>
              </a:rPr>
              <a:t>заведомо</a:t>
            </a:r>
            <a:r>
              <a:rPr lang="ru-RU" sz="1900" dirty="0" smtClean="0">
                <a:latin typeface="Arial" pitchFamily="34" charset="0"/>
                <a:cs typeface="Arial" pitchFamily="34" charset="0"/>
              </a:rPr>
              <a:t> осознававшим </a:t>
            </a:r>
            <a:r>
              <a:rPr lang="ru-RU" sz="1900" b="1" dirty="0" smtClean="0">
                <a:latin typeface="Arial" pitchFamily="34" charset="0"/>
                <a:cs typeface="Arial" pitchFamily="34" charset="0"/>
              </a:rPr>
              <a:t>экстремистский</a:t>
            </a:r>
            <a:r>
              <a:rPr lang="ru-RU" sz="1900" dirty="0" smtClean="0">
                <a:latin typeface="Arial" pitchFamily="34" charset="0"/>
                <a:cs typeface="Arial" pitchFamily="34" charset="0"/>
              </a:rPr>
              <a:t> характер их деятельности либо то, что предоставленное имущество, оказанные информационные, финансовые и иного рода услуги будут </a:t>
            </a:r>
            <a:r>
              <a:rPr lang="ru-RU" sz="1900" b="1" dirty="0" smtClean="0">
                <a:latin typeface="Arial" pitchFamily="34" charset="0"/>
                <a:cs typeface="Arial" pitchFamily="34" charset="0"/>
              </a:rPr>
              <a:t>использованы </a:t>
            </a:r>
            <a:r>
              <a:rPr lang="ru-RU" sz="1900" dirty="0" smtClean="0">
                <a:latin typeface="Arial" pitchFamily="34" charset="0"/>
                <a:cs typeface="Arial" pitchFamily="34" charset="0"/>
              </a:rPr>
              <a:t>для осуществления </a:t>
            </a:r>
            <a:r>
              <a:rPr lang="ru-RU" sz="1900" b="1" dirty="0" smtClean="0">
                <a:latin typeface="Arial" pitchFamily="34" charset="0"/>
                <a:cs typeface="Arial" pitchFamily="34" charset="0"/>
              </a:rPr>
              <a:t>экстремизма</a:t>
            </a:r>
            <a:r>
              <a:rPr lang="ru-RU" sz="1900" dirty="0" smtClean="0">
                <a:latin typeface="Arial" pitchFamily="34" charset="0"/>
                <a:cs typeface="Arial" pitchFamily="34" charset="0"/>
              </a:rPr>
              <a:t> либо </a:t>
            </a:r>
            <a:r>
              <a:rPr lang="ru-RU" sz="1900" b="1" dirty="0" smtClean="0">
                <a:latin typeface="Arial" pitchFamily="34" charset="0"/>
                <a:cs typeface="Arial" pitchFamily="34" charset="0"/>
              </a:rPr>
              <a:t>обеспечения</a:t>
            </a:r>
            <a:r>
              <a:rPr lang="ru-RU" sz="1900" dirty="0" smtClean="0">
                <a:latin typeface="Arial" pitchFamily="34" charset="0"/>
                <a:cs typeface="Arial" pitchFamily="34" charset="0"/>
              </a:rPr>
              <a:t> экстремистской группы, экстремистской организации, незаконного военизированного формирования;</a:t>
            </a:r>
          </a:p>
          <a:p>
            <a:pPr fontAlgn="base">
              <a:spcBef>
                <a:spcPts val="600"/>
              </a:spcBef>
              <a:buNone/>
            </a:pPr>
            <a:endParaRPr lang="ru-RU" sz="1900" dirty="0" smtClean="0">
              <a:latin typeface="Arial" pitchFamily="34" charset="0"/>
              <a:cs typeface="Arial" pitchFamily="34" charset="0"/>
            </a:endParaRPr>
          </a:p>
          <a:p>
            <a:pPr>
              <a:spcBef>
                <a:spcPts val="600"/>
              </a:spcBef>
              <a:buNone/>
            </a:pPr>
            <a:endParaRPr lang="ru-RU" sz="19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14356"/>
            <a:ext cx="8229600" cy="1066800"/>
          </a:xfrm>
        </p:spPr>
        <p:txBody>
          <a:bodyPr>
            <a:noAutofit/>
          </a:bodyPr>
          <a:lstStyle/>
          <a:p>
            <a:r>
              <a:rPr lang="ru-RU" sz="2400" b="1" dirty="0" smtClean="0"/>
              <a:t>Закон Республики Казахстан «О противодействии экстремизму» от 18 февраля 2005 года № 31-III </a:t>
            </a:r>
            <a:r>
              <a:rPr lang="ru-RU" sz="2400" b="1" dirty="0" smtClean="0"/>
              <a:t>ЗРК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400" b="1" dirty="0" smtClean="0">
                <a:latin typeface="Arial" pitchFamily="34" charset="0"/>
                <a:cs typeface="Arial" pitchFamily="34" charset="0"/>
              </a:rPr>
            </a:br>
            <a:endParaRPr lang="ru-RU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736"/>
            <a:ext cx="8329642" cy="4325112"/>
          </a:xfrm>
        </p:spPr>
        <p:txBody>
          <a:bodyPr>
            <a:noAutofit/>
          </a:bodyPr>
          <a:lstStyle/>
          <a:p>
            <a:pPr>
              <a:spcBef>
                <a:spcPts val="1200"/>
              </a:spcBef>
              <a:buNone/>
            </a:pPr>
            <a:r>
              <a:rPr lang="ru-RU" sz="1900" dirty="0" smtClean="0">
                <a:latin typeface="Arial" pitchFamily="34" charset="0"/>
                <a:cs typeface="Arial" pitchFamily="34" charset="0"/>
              </a:rPr>
              <a:t>    </a:t>
            </a:r>
          </a:p>
          <a:p>
            <a:pPr marL="0" indent="358775">
              <a:spcBef>
                <a:spcPts val="1200"/>
              </a:spcBef>
              <a:buNone/>
            </a:pPr>
            <a:r>
              <a:rPr lang="ru-RU" sz="1900" b="1" dirty="0" smtClean="0">
                <a:latin typeface="Arial" pitchFamily="34" charset="0"/>
                <a:cs typeface="Arial" pitchFamily="34" charset="0"/>
              </a:rPr>
              <a:t>Статья 12. Недопущение ввоза, издания, изготовления и (или) распространения экстремистских материалов</a:t>
            </a:r>
            <a:endParaRPr lang="ru-RU" sz="1900" dirty="0" smtClean="0">
              <a:latin typeface="Arial" pitchFamily="34" charset="0"/>
              <a:cs typeface="Arial" pitchFamily="34" charset="0"/>
            </a:endParaRPr>
          </a:p>
          <a:p>
            <a:pPr>
              <a:spcBef>
                <a:spcPts val="1200"/>
              </a:spcBef>
            </a:pPr>
            <a:r>
              <a:rPr lang="ru-RU" sz="1900" dirty="0" smtClean="0">
                <a:latin typeface="Arial" pitchFamily="34" charset="0"/>
                <a:cs typeface="Arial" pitchFamily="34" charset="0"/>
              </a:rPr>
              <a:t>На территории Республики Казахстан запрещаются использование сетей и средств связи для осуществления экстремизма, а также ввоз, издание, изготовление и (или) распространение экстремистских материалов.</a:t>
            </a:r>
          </a:p>
          <a:p>
            <a:pPr>
              <a:spcBef>
                <a:spcPts val="1200"/>
              </a:spcBef>
            </a:pPr>
            <a:r>
              <a:rPr lang="ru-RU" sz="1900" dirty="0" smtClean="0">
                <a:latin typeface="Arial" pitchFamily="34" charset="0"/>
                <a:cs typeface="Arial" pitchFamily="34" charset="0"/>
              </a:rPr>
              <a:t>Информационные материалы, ввозимые, издаваемые, изготавливаемые и (или) распространяемые на территории Республики Казахстан и содержащие признаки экстремизма, по заявлению прокурора признаются судом экстремистскими по местонахождению прокурора, заявившего такие требования, или по месту обнаружения таких материалов с запрещением их ввоза, издания, изготовления и (или) распространения.</a:t>
            </a:r>
          </a:p>
          <a:p>
            <a:pPr fontAlgn="base">
              <a:spcBef>
                <a:spcPts val="1200"/>
              </a:spcBef>
              <a:buNone/>
            </a:pPr>
            <a:endParaRPr lang="ru-RU" sz="1900" dirty="0" smtClean="0">
              <a:latin typeface="Arial" pitchFamily="34" charset="0"/>
              <a:cs typeface="Arial" pitchFamily="34" charset="0"/>
            </a:endParaRPr>
          </a:p>
          <a:p>
            <a:pPr>
              <a:spcBef>
                <a:spcPts val="1200"/>
              </a:spcBef>
              <a:buNone/>
            </a:pPr>
            <a:endParaRPr lang="ru-RU" sz="19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14356"/>
            <a:ext cx="8229600" cy="1066800"/>
          </a:xfrm>
        </p:spPr>
        <p:txBody>
          <a:bodyPr>
            <a:noAutofit/>
          </a:bodyPr>
          <a:lstStyle/>
          <a:p>
            <a:r>
              <a:rPr lang="ru-RU" sz="2400" b="1" dirty="0" smtClean="0"/>
              <a:t>Закон Республики Казахстан «О противодействии экстремизму» от 18 февраля 2005 года № 31-III </a:t>
            </a:r>
            <a:r>
              <a:rPr lang="ru-RU" sz="2400" b="1" dirty="0" smtClean="0"/>
              <a:t>ЗРК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400" b="1" dirty="0" smtClean="0">
                <a:latin typeface="Arial" pitchFamily="34" charset="0"/>
                <a:cs typeface="Arial" pitchFamily="34" charset="0"/>
              </a:rPr>
            </a:br>
            <a:endParaRPr lang="ru-RU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736"/>
            <a:ext cx="8329642" cy="4325112"/>
          </a:xfrm>
        </p:spPr>
        <p:txBody>
          <a:bodyPr>
            <a:noAutofit/>
          </a:bodyPr>
          <a:lstStyle/>
          <a:p>
            <a:pPr>
              <a:spcBef>
                <a:spcPts val="1200"/>
              </a:spcBef>
              <a:buNone/>
            </a:pPr>
            <a:r>
              <a:rPr lang="ru-RU" sz="1900" dirty="0" smtClean="0">
                <a:latin typeface="Arial" pitchFamily="34" charset="0"/>
                <a:cs typeface="Arial" pitchFamily="34" charset="0"/>
              </a:rPr>
              <a:t>    </a:t>
            </a:r>
          </a:p>
          <a:p>
            <a:pPr marL="0" indent="358775">
              <a:spcBef>
                <a:spcPts val="1200"/>
              </a:spcBef>
              <a:buNone/>
            </a:pPr>
            <a:r>
              <a:rPr lang="ru-RU" sz="1900" b="1" dirty="0" smtClean="0">
                <a:latin typeface="Arial" pitchFamily="34" charset="0"/>
                <a:cs typeface="Arial" pitchFamily="34" charset="0"/>
              </a:rPr>
              <a:t>Статья </a:t>
            </a:r>
            <a:r>
              <a:rPr lang="ru-RU" sz="1900" b="1" dirty="0" smtClean="0">
                <a:latin typeface="Arial" pitchFamily="34" charset="0"/>
                <a:cs typeface="Arial" pitchFamily="34" charset="0"/>
              </a:rPr>
              <a:t>13. Недопущение осуществления экстремизма при проведении мирных собраний, митингов, шествий, пикетов и демонстраций</a:t>
            </a:r>
            <a:endParaRPr lang="ru-RU" sz="1900" dirty="0" smtClean="0">
              <a:latin typeface="Arial" pitchFamily="34" charset="0"/>
              <a:cs typeface="Arial" pitchFamily="34" charset="0"/>
            </a:endParaRPr>
          </a:p>
          <a:p>
            <a:pPr>
              <a:spcBef>
                <a:spcPts val="1200"/>
              </a:spcBef>
            </a:pPr>
            <a:r>
              <a:rPr lang="ru-RU" sz="1900" dirty="0" smtClean="0">
                <a:latin typeface="Arial" pitchFamily="34" charset="0"/>
                <a:cs typeface="Arial" pitchFamily="34" charset="0"/>
              </a:rPr>
              <a:t>При проведении мирных собраний, митингов, шествий, пикетов и демонстраций не допускается осуществление экстремизма. Об ответственности организаторы мирных собраний, митингов, шествий, пикетов и демонстраций до их проведения предупреждаются в письменной форме местным исполнительным органом города республиканского значения, столицы и района (города областного значения).</a:t>
            </a:r>
          </a:p>
          <a:p>
            <a:pPr>
              <a:spcBef>
                <a:spcPts val="1200"/>
              </a:spcBef>
            </a:pPr>
            <a:r>
              <a:rPr lang="ru-RU" sz="1900" dirty="0" smtClean="0">
                <a:latin typeface="Arial" pitchFamily="34" charset="0"/>
                <a:cs typeface="Arial" pitchFamily="34" charset="0"/>
              </a:rPr>
              <a:t>При проведении мирных собраний, митингов, шествий, пикетов и демонстраций не допускаются привлечение для участия в них экстремистских организаций, использование их символики, а также распространение экстремистских материалов</a:t>
            </a:r>
            <a:r>
              <a:rPr lang="ru-RU" sz="1900" dirty="0" smtClean="0">
                <a:latin typeface="Arial" pitchFamily="34" charset="0"/>
                <a:cs typeface="Arial" pitchFamily="34" charset="0"/>
              </a:rPr>
              <a:t>.</a:t>
            </a:r>
            <a:endParaRPr lang="ru-RU" sz="19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14356"/>
            <a:ext cx="8229600" cy="1066800"/>
          </a:xfrm>
        </p:spPr>
        <p:txBody>
          <a:bodyPr>
            <a:noAutofit/>
          </a:bodyPr>
          <a:lstStyle/>
          <a:p>
            <a:r>
              <a:rPr lang="ru-RU" sz="2400" b="1" dirty="0" smtClean="0"/>
              <a:t>Закон Республики Казахстан «О противодействии экстремизму» от 18 февраля 2005 года № 31-III </a:t>
            </a:r>
            <a:r>
              <a:rPr lang="ru-RU" sz="2400" b="1" dirty="0" smtClean="0"/>
              <a:t>ЗРК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400" b="1" dirty="0" smtClean="0">
                <a:latin typeface="Arial" pitchFamily="34" charset="0"/>
                <a:cs typeface="Arial" pitchFamily="34" charset="0"/>
              </a:rPr>
            </a:br>
            <a:endParaRPr lang="ru-RU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736"/>
            <a:ext cx="8329642" cy="4325112"/>
          </a:xfrm>
        </p:spPr>
        <p:txBody>
          <a:bodyPr>
            <a:noAutofit/>
          </a:bodyPr>
          <a:lstStyle/>
          <a:p>
            <a:pPr>
              <a:spcBef>
                <a:spcPts val="1200"/>
              </a:spcBef>
              <a:buNone/>
            </a:pPr>
            <a:r>
              <a:rPr lang="ru-RU" sz="1900" dirty="0" smtClean="0">
                <a:latin typeface="Arial" pitchFamily="34" charset="0"/>
                <a:cs typeface="Arial" pitchFamily="34" charset="0"/>
              </a:rPr>
              <a:t>    </a:t>
            </a:r>
          </a:p>
          <a:p>
            <a:pPr marL="0" indent="358775">
              <a:spcBef>
                <a:spcPts val="1200"/>
              </a:spcBef>
              <a:buNone/>
            </a:pPr>
            <a:r>
              <a:rPr lang="ru-RU" sz="1900" b="1" dirty="0" smtClean="0">
                <a:latin typeface="Arial" pitchFamily="34" charset="0"/>
                <a:cs typeface="Arial" pitchFamily="34" charset="0"/>
              </a:rPr>
              <a:t>Статья </a:t>
            </a:r>
            <a:r>
              <a:rPr lang="ru-RU" sz="1900" b="1" dirty="0" smtClean="0">
                <a:latin typeface="Arial" pitchFamily="34" charset="0"/>
                <a:cs typeface="Arial" pitchFamily="34" charset="0"/>
              </a:rPr>
              <a:t>13. Недопущение осуществления экстремизма при проведении мирных собраний, митингов, шествий, пикетов и демонстраций</a:t>
            </a:r>
            <a:endParaRPr lang="ru-RU" sz="1900" dirty="0" smtClean="0">
              <a:latin typeface="Arial" pitchFamily="34" charset="0"/>
              <a:cs typeface="Arial" pitchFamily="34" charset="0"/>
            </a:endParaRPr>
          </a:p>
          <a:p>
            <a:pPr>
              <a:spcBef>
                <a:spcPts val="1200"/>
              </a:spcBef>
            </a:pPr>
            <a:r>
              <a:rPr lang="ru-RU" sz="1900" dirty="0" smtClean="0">
                <a:latin typeface="Arial" pitchFamily="34" charset="0"/>
                <a:cs typeface="Arial" pitchFamily="34" charset="0"/>
              </a:rPr>
              <a:t>В </a:t>
            </a:r>
            <a:r>
              <a:rPr lang="ru-RU" sz="1900" dirty="0" smtClean="0">
                <a:latin typeface="Arial" pitchFamily="34" charset="0"/>
                <a:cs typeface="Arial" pitchFamily="34" charset="0"/>
              </a:rPr>
              <a:t>случае обнаружения обстоятельств, предусмотренных настоящей статьей, организаторы мирных собраний, митингов, шествий, пикетов и демонстраций или иные лица, ответственные за их проведение, обязаны незамедлительно принять меры по устранению указанных нарушений. Несоблюдение данной обязанности влечет за собой прекращение мирных собраний, митингов, шествий, пикетов и демонстраций и ответственность их организаторов по основаниям и в порядке, которые предусмотрены законами Республики Казахстан.</a:t>
            </a:r>
          </a:p>
          <a:p>
            <a:pPr fontAlgn="base">
              <a:spcBef>
                <a:spcPts val="1200"/>
              </a:spcBef>
              <a:buNone/>
            </a:pPr>
            <a:endParaRPr lang="ru-RU" sz="1900" dirty="0" smtClean="0">
              <a:latin typeface="Arial" pitchFamily="34" charset="0"/>
              <a:cs typeface="Arial" pitchFamily="34" charset="0"/>
            </a:endParaRPr>
          </a:p>
          <a:p>
            <a:pPr>
              <a:spcBef>
                <a:spcPts val="1200"/>
              </a:spcBef>
              <a:buNone/>
            </a:pPr>
            <a:endParaRPr lang="ru-RU" sz="19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14356"/>
            <a:ext cx="8229600" cy="1066800"/>
          </a:xfrm>
        </p:spPr>
        <p:txBody>
          <a:bodyPr>
            <a:noAutofit/>
          </a:bodyPr>
          <a:lstStyle/>
          <a:p>
            <a:r>
              <a:rPr lang="ru-RU" sz="2400" b="1" dirty="0" smtClean="0"/>
              <a:t>Закон Республики Казахстан «О противодействии экстремизму» от 18 февраля 2005 года № 31-III </a:t>
            </a:r>
            <a:r>
              <a:rPr lang="ru-RU" sz="2400" b="1" dirty="0" smtClean="0"/>
              <a:t>ЗРК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400" b="1" dirty="0" smtClean="0">
                <a:latin typeface="Arial" pitchFamily="34" charset="0"/>
                <a:cs typeface="Arial" pitchFamily="34" charset="0"/>
              </a:rPr>
            </a:br>
            <a:endParaRPr lang="ru-RU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736"/>
            <a:ext cx="8329642" cy="4325112"/>
          </a:xfrm>
        </p:spPr>
        <p:txBody>
          <a:bodyPr>
            <a:noAutofit/>
          </a:bodyPr>
          <a:lstStyle/>
          <a:p>
            <a:pPr>
              <a:spcBef>
                <a:spcPts val="1200"/>
              </a:spcBef>
              <a:buNone/>
            </a:pPr>
            <a:r>
              <a:rPr lang="ru-RU" sz="1900" dirty="0" smtClean="0">
                <a:latin typeface="Arial" pitchFamily="34" charset="0"/>
                <a:cs typeface="Arial" pitchFamily="34" charset="0"/>
              </a:rPr>
              <a:t>    </a:t>
            </a:r>
          </a:p>
          <a:p>
            <a:pPr>
              <a:spcBef>
                <a:spcPts val="1200"/>
              </a:spcBef>
              <a:buNone/>
            </a:pPr>
            <a:r>
              <a:rPr lang="ru-RU" sz="1900" b="1" dirty="0" smtClean="0">
                <a:latin typeface="Arial" pitchFamily="34" charset="0"/>
                <a:cs typeface="Arial" pitchFamily="34" charset="0"/>
              </a:rPr>
              <a:t>Статья 14. Недопущение финансирования экстремизма</a:t>
            </a:r>
            <a:endParaRPr lang="ru-RU" sz="1900" dirty="0" smtClean="0">
              <a:latin typeface="Arial" pitchFamily="34" charset="0"/>
              <a:cs typeface="Arial" pitchFamily="34" charset="0"/>
            </a:endParaRPr>
          </a:p>
          <a:p>
            <a:pPr>
              <a:spcBef>
                <a:spcPts val="1200"/>
              </a:spcBef>
            </a:pPr>
            <a:r>
              <a:rPr lang="ru-RU" sz="1900" dirty="0" smtClean="0">
                <a:latin typeface="Arial" pitchFamily="34" charset="0"/>
                <a:cs typeface="Arial" pitchFamily="34" charset="0"/>
              </a:rPr>
              <a:t>На территории Республики Казахстан запрещается деятельность физических и (или) юридических лиц, объединений физических и (или) юридических лиц, включая иностранных или международных организаций, осуществляющих свою деятельность на территории Республики Казахстан, направленная на финансирование экстремизма.</a:t>
            </a:r>
          </a:p>
          <a:p>
            <a:pPr>
              <a:spcBef>
                <a:spcPts val="1200"/>
              </a:spcBef>
            </a:pPr>
            <a:r>
              <a:rPr lang="ru-RU" sz="1900" dirty="0" smtClean="0">
                <a:latin typeface="Arial" pitchFamily="34" charset="0"/>
                <a:cs typeface="Arial" pitchFamily="34" charset="0"/>
              </a:rPr>
              <a:t>В случае обнаружения обстоятельств, предусмотренных настоящей статьей, физические и (или) юридические лица, объединения физических и (или) юридических лиц, включая иностранные и международные организации, осуществляющие свою деятельность на территории Республики Казахстан, несут ответственность в соответствии с законами Республики Казахстан.</a:t>
            </a:r>
          </a:p>
          <a:p>
            <a:pPr fontAlgn="base">
              <a:spcBef>
                <a:spcPts val="1200"/>
              </a:spcBef>
              <a:buNone/>
            </a:pPr>
            <a:endParaRPr lang="ru-RU" sz="1900" dirty="0" smtClean="0">
              <a:latin typeface="Arial" pitchFamily="34" charset="0"/>
              <a:cs typeface="Arial" pitchFamily="34" charset="0"/>
            </a:endParaRPr>
          </a:p>
          <a:p>
            <a:pPr>
              <a:spcBef>
                <a:spcPts val="1200"/>
              </a:spcBef>
              <a:buNone/>
            </a:pPr>
            <a:endParaRPr lang="ru-RU" sz="19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14356"/>
            <a:ext cx="8229600" cy="1066800"/>
          </a:xfrm>
        </p:spPr>
        <p:txBody>
          <a:bodyPr>
            <a:noAutofit/>
          </a:bodyPr>
          <a:lstStyle/>
          <a:p>
            <a:r>
              <a:rPr lang="ru-RU" sz="2400" b="1" dirty="0" smtClean="0"/>
              <a:t>Закон Республики Казахстан «О противодействии экстремизму» от 18 февраля 2005 года № 31-III </a:t>
            </a:r>
            <a:r>
              <a:rPr lang="ru-RU" sz="2400" b="1" dirty="0" smtClean="0"/>
              <a:t>ЗРК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400" b="1" dirty="0" smtClean="0">
                <a:latin typeface="Arial" pitchFamily="34" charset="0"/>
                <a:cs typeface="Arial" pitchFamily="34" charset="0"/>
              </a:rPr>
            </a:br>
            <a:endParaRPr lang="ru-RU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736"/>
            <a:ext cx="8329642" cy="4325112"/>
          </a:xfrm>
        </p:spPr>
        <p:txBody>
          <a:bodyPr>
            <a:noAutofit/>
          </a:bodyPr>
          <a:lstStyle/>
          <a:p>
            <a:pPr>
              <a:spcBef>
                <a:spcPts val="1200"/>
              </a:spcBef>
              <a:buNone/>
            </a:pPr>
            <a:r>
              <a:rPr lang="ru-RU" sz="1900" dirty="0" smtClean="0">
                <a:latin typeface="Arial" pitchFamily="34" charset="0"/>
                <a:cs typeface="Arial" pitchFamily="34" charset="0"/>
              </a:rPr>
              <a:t>    </a:t>
            </a:r>
          </a:p>
          <a:p>
            <a:pPr marL="0" indent="358775">
              <a:spcBef>
                <a:spcPts val="1200"/>
              </a:spcBef>
              <a:buNone/>
            </a:pPr>
            <a:r>
              <a:rPr lang="ru-RU" sz="1900" b="1" dirty="0" smtClean="0">
                <a:latin typeface="Arial" pitchFamily="34" charset="0"/>
                <a:cs typeface="Arial" pitchFamily="34" charset="0"/>
              </a:rPr>
              <a:t>Статья 15. Ответственность граждан Республики Казахстан, иностранцев и лиц без гражданства за осуществление экстремизма</a:t>
            </a:r>
            <a:endParaRPr lang="ru-RU" sz="1900" dirty="0" smtClean="0">
              <a:latin typeface="Arial" pitchFamily="34" charset="0"/>
              <a:cs typeface="Arial" pitchFamily="34" charset="0"/>
            </a:endParaRPr>
          </a:p>
          <a:p>
            <a:pPr>
              <a:spcBef>
                <a:spcPts val="1200"/>
              </a:spcBef>
            </a:pPr>
            <a:r>
              <a:rPr lang="ru-RU" sz="1900" dirty="0" smtClean="0">
                <a:latin typeface="Arial" pitchFamily="34" charset="0"/>
                <a:cs typeface="Arial" pitchFamily="34" charset="0"/>
              </a:rPr>
              <a:t>За осуществление экстремизма граждане Республики Казахстан, иностранцы и лица без гражданства несут ответственность, установленную законами Республики Казахстан.</a:t>
            </a:r>
          </a:p>
          <a:p>
            <a:pPr>
              <a:spcBef>
                <a:spcPts val="1200"/>
              </a:spcBef>
            </a:pPr>
            <a:r>
              <a:rPr lang="ru-RU" sz="1900" dirty="0" smtClean="0">
                <a:latin typeface="Arial" pitchFamily="34" charset="0"/>
                <a:cs typeface="Arial" pitchFamily="34" charset="0"/>
              </a:rPr>
              <a:t>Лица, признанные судом участниками экстремистских организаций или совершившими экстремистские действия, могут быть ограничены в допуске к государственной службе, воинской службе и службе в специальных государственных и правоохранительных органах.</a:t>
            </a:r>
          </a:p>
          <a:p>
            <a:pPr fontAlgn="base">
              <a:spcBef>
                <a:spcPts val="1200"/>
              </a:spcBef>
              <a:buNone/>
            </a:pPr>
            <a:endParaRPr lang="ru-RU" sz="1900" dirty="0" smtClean="0">
              <a:latin typeface="Arial" pitchFamily="34" charset="0"/>
              <a:cs typeface="Arial" pitchFamily="34" charset="0"/>
            </a:endParaRPr>
          </a:p>
          <a:p>
            <a:pPr>
              <a:spcBef>
                <a:spcPts val="1200"/>
              </a:spcBef>
              <a:buNone/>
            </a:pPr>
            <a:endParaRPr lang="ru-RU" sz="19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14356"/>
            <a:ext cx="8229600" cy="1066800"/>
          </a:xfrm>
        </p:spPr>
        <p:txBody>
          <a:bodyPr>
            <a:noAutofit/>
          </a:bodyPr>
          <a:lstStyle/>
          <a:p>
            <a:r>
              <a:rPr lang="ru-RU" sz="2400" b="1" dirty="0" smtClean="0"/>
              <a:t>Закон Республики Казахстан «О противодействии экстремизму» от 18 февраля 2005 года № 31-III </a:t>
            </a:r>
            <a:r>
              <a:rPr lang="ru-RU" sz="2400" b="1" dirty="0" smtClean="0"/>
              <a:t>ЗРК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400" b="1" dirty="0" smtClean="0">
                <a:latin typeface="Arial" pitchFamily="34" charset="0"/>
                <a:cs typeface="Arial" pitchFamily="34" charset="0"/>
              </a:rPr>
            </a:br>
            <a:endParaRPr lang="ru-RU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329642" cy="4325112"/>
          </a:xfrm>
        </p:spPr>
        <p:txBody>
          <a:bodyPr>
            <a:noAutofit/>
          </a:bodyPr>
          <a:lstStyle/>
          <a:p>
            <a:pPr>
              <a:spcBef>
                <a:spcPts val="1200"/>
              </a:spcBef>
              <a:buNone/>
            </a:pPr>
            <a:r>
              <a:rPr lang="ru-RU" sz="1800" dirty="0" smtClean="0">
                <a:latin typeface="Arial" pitchFamily="34" charset="0"/>
                <a:cs typeface="Arial" pitchFamily="34" charset="0"/>
              </a:rPr>
              <a:t>    </a:t>
            </a:r>
          </a:p>
          <a:p>
            <a:pPr marL="0" indent="358775">
              <a:buNone/>
            </a:pPr>
            <a:r>
              <a:rPr lang="ru-RU" sz="1800" b="1" dirty="0" smtClean="0">
                <a:latin typeface="Arial" pitchFamily="34" charset="0"/>
                <a:cs typeface="Arial" pitchFamily="34" charset="0"/>
              </a:rPr>
              <a:t>Статья 16. Ответственность организаций за осуществление экстремизма</a:t>
            </a:r>
            <a:endParaRPr lang="ru-RU" sz="1800" dirty="0" smtClean="0">
              <a:latin typeface="Arial" pitchFamily="34" charset="0"/>
              <a:cs typeface="Arial" pitchFamily="34" charset="0"/>
            </a:endParaRPr>
          </a:p>
          <a:p>
            <a:pPr marL="365125" indent="-273050">
              <a:buNone/>
            </a:pPr>
            <a:r>
              <a:rPr lang="ru-RU" sz="1800" dirty="0" smtClean="0">
                <a:latin typeface="Arial" pitchFamily="34" charset="0"/>
                <a:cs typeface="Arial" pitchFamily="34" charset="0"/>
              </a:rPr>
              <a:t>1. Деятельность организации, а также ее структурного подразделения (филиала и представительства) в случае осуществления ею экстремизма запрещается посредством признания ее экстремистской и ликвидации в порядке, предусмотренном законами Республики Казахстан.</a:t>
            </a:r>
          </a:p>
          <a:p>
            <a:pPr marL="365125" indent="-273050">
              <a:buNone/>
            </a:pPr>
            <a:r>
              <a:rPr lang="ru-RU" sz="1800" dirty="0" smtClean="0">
                <a:latin typeface="Arial" pitchFamily="34" charset="0"/>
                <a:cs typeface="Arial" pitchFamily="34" charset="0"/>
              </a:rPr>
              <a:t>2. При ликвидации организации, признанной экстремистской, принадлежащее ей (филиалу и представительству) имущество, находящееся на территории Республики Казахстан, конфискуется и обращается в доход государства.</a:t>
            </a:r>
          </a:p>
          <a:p>
            <a:pPr marL="365125" indent="-273050">
              <a:buNone/>
            </a:pPr>
            <a:r>
              <a:rPr lang="ru-RU" sz="1800" dirty="0" smtClean="0">
                <a:latin typeface="Arial" pitchFamily="34" charset="0"/>
                <a:cs typeface="Arial" pitchFamily="34" charset="0"/>
              </a:rPr>
              <a:t>3. Деятельность собственника или распространителя средства массовой информации приостанавливается или запрещается судом в установленном законом порядке в случае осуществления экстремизма с использованием этого средства массовой информации.</a:t>
            </a:r>
          </a:p>
          <a:p>
            <a:pPr marL="365125" indent="-273050">
              <a:buNone/>
            </a:pPr>
            <a:r>
              <a:rPr lang="ru-RU" sz="1800" dirty="0" smtClean="0">
                <a:latin typeface="Arial" pitchFamily="34" charset="0"/>
                <a:cs typeface="Arial" pitchFamily="34" charset="0"/>
              </a:rPr>
              <a:t>4. Деятельность объединения физических лиц в случае осуществления им экстремизма запрещается судом по заявлению органов, указанных в пунктах 1 и 2 статьи 7 настоящего Закона.</a:t>
            </a:r>
          </a:p>
          <a:p>
            <a:pPr marL="365125" indent="-273050">
              <a:spcBef>
                <a:spcPts val="1200"/>
              </a:spcBef>
              <a:buNone/>
            </a:pPr>
            <a:endParaRPr lang="ru-RU" sz="1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14356"/>
            <a:ext cx="8229600" cy="1066800"/>
          </a:xfrm>
        </p:spPr>
        <p:txBody>
          <a:bodyPr>
            <a:noAutofit/>
          </a:bodyPr>
          <a:lstStyle/>
          <a:p>
            <a:r>
              <a:rPr lang="ru-RU" sz="2400" b="1" dirty="0" smtClean="0"/>
              <a:t>Закон РК «О национальной безопасности Республики Казахстан» от 06 января 2012 года»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400" b="1" dirty="0" smtClean="0">
                <a:latin typeface="Arial" pitchFamily="34" charset="0"/>
                <a:cs typeface="Arial" pitchFamily="34" charset="0"/>
              </a:rPr>
            </a:br>
            <a:endParaRPr lang="ru-RU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5762" y="1104152"/>
            <a:ext cx="8329642" cy="4325112"/>
          </a:xfrm>
        </p:spPr>
        <p:txBody>
          <a:bodyPr>
            <a:noAutofit/>
          </a:bodyPr>
          <a:lstStyle/>
          <a:p>
            <a:pPr>
              <a:spcBef>
                <a:spcPts val="1200"/>
              </a:spcBef>
              <a:buNone/>
            </a:pPr>
            <a:r>
              <a:rPr lang="ru-RU" sz="1900" dirty="0" smtClean="0">
                <a:latin typeface="Arial" pitchFamily="34" charset="0"/>
                <a:cs typeface="Arial" pitchFamily="34" charset="0"/>
              </a:rPr>
              <a:t>    </a:t>
            </a:r>
          </a:p>
          <a:p>
            <a:pPr fontAlgn="base">
              <a:buNone/>
            </a:pPr>
            <a:r>
              <a:rPr lang="ru-RU" sz="1900" b="1" dirty="0" smtClean="0">
                <a:latin typeface="Arial" pitchFamily="34" charset="0"/>
                <a:cs typeface="Arial" pitchFamily="34" charset="0"/>
              </a:rPr>
              <a:t>Статья 6. Основные угрозы национальной безопасности</a:t>
            </a:r>
            <a:endParaRPr lang="ru-RU" sz="1900" dirty="0" smtClean="0">
              <a:latin typeface="Arial" pitchFamily="34" charset="0"/>
              <a:cs typeface="Arial" pitchFamily="34" charset="0"/>
            </a:endParaRPr>
          </a:p>
          <a:p>
            <a:pPr fontAlgn="base">
              <a:buNone/>
            </a:pPr>
            <a:r>
              <a:rPr lang="ru-RU" sz="1900" dirty="0" smtClean="0">
                <a:latin typeface="Arial" pitchFamily="34" charset="0"/>
                <a:cs typeface="Arial" pitchFamily="34" charset="0"/>
              </a:rPr>
              <a:t>      </a:t>
            </a:r>
            <a:r>
              <a:rPr lang="ru-RU" sz="1900" b="1" dirty="0" smtClean="0">
                <a:latin typeface="Arial" pitchFamily="34" charset="0"/>
                <a:cs typeface="Arial" pitchFamily="34" charset="0"/>
              </a:rPr>
              <a:t>1. Основными угрозами национальной безопасности являются:</a:t>
            </a:r>
            <a:endParaRPr lang="ru-RU" sz="1900" dirty="0" smtClean="0">
              <a:latin typeface="Arial" pitchFamily="34" charset="0"/>
              <a:cs typeface="Arial" pitchFamily="34" charset="0"/>
            </a:endParaRPr>
          </a:p>
          <a:p>
            <a:pPr fontAlgn="base">
              <a:spcBef>
                <a:spcPts val="1200"/>
              </a:spcBef>
              <a:buNone/>
            </a:pPr>
            <a:r>
              <a:rPr lang="ru-RU" sz="1900" dirty="0" smtClean="0">
                <a:latin typeface="Arial" pitchFamily="34" charset="0"/>
                <a:cs typeface="Arial" pitchFamily="34" charset="0"/>
              </a:rPr>
              <a:t>      1) снижение уровня законности и правопорядка, в том числе рост преступности, включая организованные ее формы, сращивание государственных органов с криминальными структурами, террористическими или экстремистскими организациями, покровительство должностных лиц незаконному обороту капитала, коррупция, незаконный оборот оружия и наркотических средств, способствующие снижению степени защищенности национальных интересов;</a:t>
            </a:r>
          </a:p>
          <a:p>
            <a:pPr fontAlgn="base">
              <a:spcBef>
                <a:spcPts val="1200"/>
              </a:spcBef>
              <a:buNone/>
            </a:pPr>
            <a:r>
              <a:rPr lang="ru-RU" sz="1900" dirty="0" smtClean="0">
                <a:latin typeface="Arial" pitchFamily="34" charset="0"/>
                <a:cs typeface="Arial" pitchFamily="34" charset="0"/>
              </a:rPr>
              <a:t>      2) ухудшение демографической ситуации и здоровья населения, в том числе резкое снижение рождаемости, повышение смертности;</a:t>
            </a:r>
          </a:p>
          <a:p>
            <a:pPr fontAlgn="base">
              <a:spcBef>
                <a:spcPts val="1200"/>
              </a:spcBef>
              <a:buNone/>
            </a:pPr>
            <a:r>
              <a:rPr lang="ru-RU" sz="1900" dirty="0" smtClean="0">
                <a:latin typeface="Arial" pitchFamily="34" charset="0"/>
                <a:cs typeface="Arial" pitchFamily="34" charset="0"/>
              </a:rPr>
              <a:t>      3) неконтролируемые миграционные процессы;</a:t>
            </a:r>
          </a:p>
          <a:p>
            <a:pPr fontAlgn="base">
              <a:spcBef>
                <a:spcPts val="1200"/>
              </a:spcBef>
              <a:buNone/>
            </a:pPr>
            <a:r>
              <a:rPr lang="ru-RU" sz="1900" dirty="0" smtClean="0">
                <a:latin typeface="Arial" pitchFamily="34" charset="0"/>
                <a:cs typeface="Arial" pitchFamily="34" charset="0"/>
              </a:rPr>
              <a:t>      4) снижение уровня и качества здравоохранения, образования и интеллектуального потенциала страны;</a:t>
            </a:r>
          </a:p>
          <a:p>
            <a:pPr fontAlgn="base">
              <a:buNone/>
            </a:pPr>
            <a:r>
              <a:rPr lang="ru-RU" sz="1900" dirty="0" smtClean="0">
                <a:latin typeface="Arial" pitchFamily="34" charset="0"/>
                <a:cs typeface="Arial" pitchFamily="34" charset="0"/>
              </a:rPr>
              <a:t>     </a:t>
            </a:r>
            <a:endParaRPr lang="ru-RU" sz="19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14356"/>
            <a:ext cx="8229600" cy="1066800"/>
          </a:xfrm>
        </p:spPr>
        <p:txBody>
          <a:bodyPr>
            <a:noAutofit/>
          </a:bodyPr>
          <a:lstStyle/>
          <a:p>
            <a:r>
              <a:rPr lang="ru-RU" sz="2400" b="1" dirty="0" smtClean="0"/>
              <a:t>Закон РК «О национальной безопасности Республики Казахстан» от 06 января 2012 года»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400" b="1" dirty="0" smtClean="0">
                <a:latin typeface="Arial" pitchFamily="34" charset="0"/>
                <a:cs typeface="Arial" pitchFamily="34" charset="0"/>
              </a:rPr>
            </a:br>
            <a:endParaRPr lang="ru-RU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142984"/>
            <a:ext cx="8329642" cy="4325112"/>
          </a:xfrm>
        </p:spPr>
        <p:txBody>
          <a:bodyPr>
            <a:noAutofit/>
          </a:bodyPr>
          <a:lstStyle/>
          <a:p>
            <a:pPr>
              <a:spcBef>
                <a:spcPts val="1200"/>
              </a:spcBef>
              <a:buNone/>
            </a:pPr>
            <a:r>
              <a:rPr lang="ru-RU" sz="1900" dirty="0" smtClean="0">
                <a:latin typeface="Arial" pitchFamily="34" charset="0"/>
                <a:cs typeface="Arial" pitchFamily="34" charset="0"/>
              </a:rPr>
              <a:t>    </a:t>
            </a:r>
          </a:p>
          <a:p>
            <a:pPr fontAlgn="base">
              <a:spcBef>
                <a:spcPts val="1200"/>
              </a:spcBef>
              <a:buNone/>
            </a:pPr>
            <a:r>
              <a:rPr lang="ru-RU" sz="1900" dirty="0" smtClean="0">
                <a:latin typeface="Arial" pitchFamily="34" charset="0"/>
                <a:cs typeface="Arial" pitchFamily="34" charset="0"/>
              </a:rPr>
              <a:t>      5) утрата культурного и духовного наследия народа Республики Казахстан;</a:t>
            </a:r>
          </a:p>
          <a:p>
            <a:pPr fontAlgn="base">
              <a:spcBef>
                <a:spcPts val="1200"/>
              </a:spcBef>
              <a:buNone/>
            </a:pPr>
            <a:r>
              <a:rPr lang="ru-RU" sz="1900" dirty="0" smtClean="0">
                <a:latin typeface="Arial" pitchFamily="34" charset="0"/>
                <a:cs typeface="Arial" pitchFamily="34" charset="0"/>
              </a:rPr>
              <a:t>      6</a:t>
            </a:r>
            <a:r>
              <a:rPr lang="ru-RU" sz="1900" b="1" dirty="0" smtClean="0">
                <a:latin typeface="Arial" pitchFamily="34" charset="0"/>
                <a:cs typeface="Arial" pitchFamily="34" charset="0"/>
              </a:rPr>
              <a:t>) обострение социальной и политической обстановки, выражающееся в межнациональных и межконфессиональных конфликтах, массовых беспорядках;</a:t>
            </a:r>
            <a:endParaRPr lang="ru-RU" sz="1900" dirty="0" smtClean="0">
              <a:latin typeface="Arial" pitchFamily="34" charset="0"/>
              <a:cs typeface="Arial" pitchFamily="34" charset="0"/>
            </a:endParaRPr>
          </a:p>
          <a:p>
            <a:pPr fontAlgn="base">
              <a:spcBef>
                <a:spcPts val="1200"/>
              </a:spcBef>
              <a:buNone/>
            </a:pPr>
            <a:r>
              <a:rPr lang="ru-RU" sz="1900" b="1" dirty="0" smtClean="0">
                <a:latin typeface="Arial" pitchFamily="34" charset="0"/>
                <a:cs typeface="Arial" pitchFamily="34" charset="0"/>
              </a:rPr>
              <a:t>      7) деятельность, направленная на насильственное изменение конституционного строя, в том числе действия, посягающие на </a:t>
            </a:r>
            <a:r>
              <a:rPr lang="ru-RU" sz="1900" b="1" dirty="0" err="1" smtClean="0">
                <a:latin typeface="Arial" pitchFamily="34" charset="0"/>
                <a:cs typeface="Arial" pitchFamily="34" charset="0"/>
              </a:rPr>
              <a:t>унитарность</a:t>
            </a:r>
            <a:r>
              <a:rPr lang="ru-RU" sz="1900" b="1" dirty="0" smtClean="0">
                <a:latin typeface="Arial" pitchFamily="34" charset="0"/>
                <a:cs typeface="Arial" pitchFamily="34" charset="0"/>
              </a:rPr>
              <a:t> Республики Казахстан, целостность, неприкосновенность, </a:t>
            </a:r>
            <a:r>
              <a:rPr lang="ru-RU" sz="1900" b="1" dirty="0" err="1" smtClean="0">
                <a:latin typeface="Arial" pitchFamily="34" charset="0"/>
                <a:cs typeface="Arial" pitchFamily="34" charset="0"/>
              </a:rPr>
              <a:t>неотчуждаемость</a:t>
            </a:r>
            <a:r>
              <a:rPr lang="ru-RU" sz="1900" b="1" dirty="0" smtClean="0">
                <a:latin typeface="Arial" pitchFamily="34" charset="0"/>
                <a:cs typeface="Arial" pitchFamily="34" charset="0"/>
              </a:rPr>
              <a:t> ее территории, безопасность охраняемых лиц;</a:t>
            </a:r>
            <a:endParaRPr lang="ru-RU" sz="1900" dirty="0" smtClean="0">
              <a:latin typeface="Arial" pitchFamily="34" charset="0"/>
              <a:cs typeface="Arial" pitchFamily="34" charset="0"/>
            </a:endParaRPr>
          </a:p>
          <a:p>
            <a:pPr fontAlgn="base">
              <a:spcBef>
                <a:spcPts val="1200"/>
              </a:spcBef>
              <a:buNone/>
            </a:pPr>
            <a:r>
              <a:rPr lang="ru-RU" sz="1900" b="1" dirty="0" smtClean="0">
                <a:latin typeface="Arial" pitchFamily="34" charset="0"/>
                <a:cs typeface="Arial" pitchFamily="34" charset="0"/>
              </a:rPr>
              <a:t>      8) терроризм, экстремизм и сепаратизм в любых их формах и проявлениях</a:t>
            </a:r>
            <a:r>
              <a:rPr lang="ru-RU" sz="1900" b="1" dirty="0" smtClean="0">
                <a:latin typeface="Arial" pitchFamily="34" charset="0"/>
                <a:cs typeface="Arial" pitchFamily="34" charset="0"/>
              </a:rPr>
              <a:t>;</a:t>
            </a:r>
            <a:endParaRPr lang="ru-RU" sz="19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14356"/>
            <a:ext cx="8229600" cy="1066800"/>
          </a:xfrm>
        </p:spPr>
        <p:txBody>
          <a:bodyPr>
            <a:noAutofit/>
          </a:bodyPr>
          <a:lstStyle/>
          <a:p>
            <a:r>
              <a:rPr lang="ru-RU" sz="2400" b="1" dirty="0" smtClean="0"/>
              <a:t>Закон РК «О национальной безопасности Республики Казахстан» от 06 января 2012 года»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400" b="1" dirty="0" smtClean="0">
                <a:latin typeface="Arial" pitchFamily="34" charset="0"/>
                <a:cs typeface="Arial" pitchFamily="34" charset="0"/>
              </a:rPr>
            </a:br>
            <a:endParaRPr lang="ru-RU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18466"/>
            <a:ext cx="8329642" cy="4325112"/>
          </a:xfrm>
        </p:spPr>
        <p:txBody>
          <a:bodyPr>
            <a:noAutofit/>
          </a:bodyPr>
          <a:lstStyle/>
          <a:p>
            <a:pPr>
              <a:spcBef>
                <a:spcPts val="1200"/>
              </a:spcBef>
              <a:buNone/>
            </a:pPr>
            <a:r>
              <a:rPr lang="ru-RU" sz="1900" dirty="0" smtClean="0">
                <a:latin typeface="Arial" pitchFamily="34" charset="0"/>
                <a:cs typeface="Arial" pitchFamily="34" charset="0"/>
              </a:rPr>
              <a:t>    </a:t>
            </a:r>
          </a:p>
          <a:p>
            <a:pPr marL="365125" indent="166688" fontAlgn="base">
              <a:spcBef>
                <a:spcPts val="1200"/>
              </a:spcBef>
              <a:buNone/>
            </a:pPr>
            <a:r>
              <a:rPr lang="ru-RU" sz="1900" dirty="0" smtClean="0">
                <a:latin typeface="Arial" pitchFamily="34" charset="0"/>
                <a:cs typeface="Arial" pitchFamily="34" charset="0"/>
              </a:rPr>
              <a:t>9) разведывательно-подрывная деятельность специальных служб иностранных государств, иных зарубежных организаций и отдельных лиц, направленная на нанесение ущерба национальной безопасности;</a:t>
            </a:r>
          </a:p>
          <a:p>
            <a:pPr fontAlgn="base">
              <a:spcBef>
                <a:spcPts val="1200"/>
              </a:spcBef>
              <a:buNone/>
            </a:pPr>
            <a:r>
              <a:rPr lang="ru-RU" sz="1900" dirty="0" smtClean="0">
                <a:latin typeface="Arial" pitchFamily="34" charset="0"/>
                <a:cs typeface="Arial" pitchFamily="34" charset="0"/>
              </a:rPr>
              <a:t>      10) дезорганизация деятельности государственных органов, нарушение их бесперебойного функционирования, снижение степени управляемости в стране;</a:t>
            </a:r>
          </a:p>
          <a:p>
            <a:pPr fontAlgn="base">
              <a:spcBef>
                <a:spcPts val="1200"/>
              </a:spcBef>
              <a:buNone/>
            </a:pPr>
            <a:r>
              <a:rPr lang="ru-RU" sz="1900" dirty="0" smtClean="0">
                <a:latin typeface="Arial" pitchFamily="34" charset="0"/>
                <a:cs typeface="Arial" pitchFamily="34" charset="0"/>
              </a:rPr>
              <a:t>      11) нанесение ущерба экономической безопасности государства, включая использование стратегических ресурсов вопреки интересам страны, препятствование инновационному развитию и росту инвестиционной активности, неконтролируемый вывоз капитала и товаров за пределы страны, рост теневой экономики;</a:t>
            </a:r>
          </a:p>
          <a:p>
            <a:pPr fontAlgn="base">
              <a:spcBef>
                <a:spcPts val="1200"/>
              </a:spcBef>
              <a:buNone/>
            </a:pPr>
            <a:r>
              <a:rPr lang="ru-RU" sz="1900" dirty="0" smtClean="0">
                <a:latin typeface="Arial" pitchFamily="34" charset="0"/>
                <a:cs typeface="Arial" pitchFamily="34" charset="0"/>
              </a:rPr>
              <a:t>      12) снижение устойчивости финансовой системы;</a:t>
            </a:r>
          </a:p>
          <a:p>
            <a:pPr fontAlgn="base">
              <a:spcBef>
                <a:spcPts val="1200"/>
              </a:spcBef>
              <a:buNone/>
            </a:pPr>
            <a:r>
              <a:rPr lang="ru-RU" sz="1900" dirty="0" smtClean="0">
                <a:latin typeface="Arial" pitchFamily="34" charset="0"/>
                <a:cs typeface="Arial" pitchFamily="34" charset="0"/>
              </a:rPr>
              <a:t>     </a:t>
            </a:r>
            <a:endParaRPr lang="ru-RU" sz="19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785794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Правовую основу противодействия экстремизму составляют следующие нормативные правовые акты: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400" dirty="0" smtClean="0">
                <a:latin typeface="Arial" pitchFamily="34" charset="0"/>
                <a:cs typeface="Arial" pitchFamily="34" charset="0"/>
              </a:rPr>
            </a:b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14488"/>
            <a:ext cx="8229600" cy="4860048"/>
          </a:xfrm>
        </p:spPr>
        <p:txBody>
          <a:bodyPr>
            <a:normAutofit fontScale="70000" lnSpcReduction="20000"/>
          </a:bodyPr>
          <a:lstStyle/>
          <a:p>
            <a:pPr marL="173038" indent="-173038">
              <a:spcBef>
                <a:spcPts val="600"/>
              </a:spcBef>
              <a:buNone/>
              <a:tabLst>
                <a:tab pos="173038" algn="l"/>
              </a:tabLst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Закон Республики Казахстан «О противодействии терроризму» от 13 июля 1999 года № 416-I</a:t>
            </a:r>
          </a:p>
          <a:p>
            <a:pPr marL="173038" indent="-173038">
              <a:spcBef>
                <a:spcPts val="600"/>
              </a:spcBef>
              <a:buNone/>
              <a:tabLst>
                <a:tab pos="173038" algn="l"/>
              </a:tabLst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- Закон Республики Казахстан «О средствах массовой информации» от 23 июля 1999 года № 451-I. </a:t>
            </a:r>
          </a:p>
          <a:p>
            <a:pPr marL="173038" indent="-173038">
              <a:spcBef>
                <a:spcPts val="600"/>
              </a:spcBef>
              <a:buNone/>
              <a:tabLst>
                <a:tab pos="173038" algn="l"/>
              </a:tabLst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- Закон Республики Казахстан «О противодействии экстремизму» от 18 февраля 2005 года.</a:t>
            </a:r>
          </a:p>
          <a:p>
            <a:pPr marL="173038" indent="-173038">
              <a:spcBef>
                <a:spcPts val="600"/>
              </a:spcBef>
              <a:buNone/>
              <a:tabLst>
                <a:tab pos="173038" algn="l"/>
              </a:tabLst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- Закон Республики Казахстан от 28 августа 2009 года № 191-IV «О противодействии легализации (отмыванию) доходов, полученных преступным путем, и финансированию терроризма».</a:t>
            </a:r>
          </a:p>
          <a:p>
            <a:pPr marL="173038" indent="-173038">
              <a:spcBef>
                <a:spcPts val="600"/>
              </a:spcBef>
              <a:buNone/>
              <a:tabLst>
                <a:tab pos="173038" algn="l"/>
              </a:tabLst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- Закон Республики Казахстан «О религиозной деятельности и религиозных объединениях» от 11 октября 2011 года № № 483-IV ЗРК.</a:t>
            </a:r>
          </a:p>
          <a:p>
            <a:pPr marL="173038" indent="-173038">
              <a:spcBef>
                <a:spcPts val="600"/>
              </a:spcBef>
              <a:buNone/>
              <a:tabLst>
                <a:tab pos="173038" algn="l"/>
              </a:tabLst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- Закон Республики Казахстан «О национальной безопасности Республики Казахстан» от 6 января 2012 года № 527-IV.</a:t>
            </a:r>
          </a:p>
          <a:p>
            <a:pPr marL="173038" indent="-173038">
              <a:spcBef>
                <a:spcPts val="600"/>
              </a:spcBef>
              <a:buNone/>
              <a:tabLst>
                <a:tab pos="173038" algn="l"/>
              </a:tabLst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- Кодекс Республики Казахстан об административных правонарушениях от 5 июля 2014 года № 235-V. </a:t>
            </a:r>
          </a:p>
          <a:p>
            <a:pPr marL="173038" indent="-173038">
              <a:spcBef>
                <a:spcPts val="600"/>
              </a:spcBef>
              <a:buNone/>
              <a:tabLst>
                <a:tab pos="173038" algn="l"/>
              </a:tabLst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- Уголовный кодекс Республики Казахстан от 3 июля 2014 года.</a:t>
            </a:r>
          </a:p>
          <a:p>
            <a:pPr>
              <a:buNone/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14356"/>
            <a:ext cx="8229600" cy="1066800"/>
          </a:xfrm>
        </p:spPr>
        <p:txBody>
          <a:bodyPr>
            <a:noAutofit/>
          </a:bodyPr>
          <a:lstStyle/>
          <a:p>
            <a:r>
              <a:rPr lang="ru-RU" sz="2400" b="1" dirty="0" smtClean="0"/>
              <a:t>Закон РК «О национальной безопасности Республики Казахстан» от 06 января 2012 года»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400" b="1" dirty="0" smtClean="0">
                <a:latin typeface="Arial" pitchFamily="34" charset="0"/>
                <a:cs typeface="Arial" pitchFamily="34" charset="0"/>
              </a:rPr>
            </a:br>
            <a:endParaRPr lang="ru-RU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18466"/>
            <a:ext cx="8329642" cy="4325112"/>
          </a:xfrm>
        </p:spPr>
        <p:txBody>
          <a:bodyPr>
            <a:noAutofit/>
          </a:bodyPr>
          <a:lstStyle/>
          <a:p>
            <a:pPr>
              <a:spcBef>
                <a:spcPts val="1200"/>
              </a:spcBef>
              <a:buNone/>
            </a:pPr>
            <a:r>
              <a:rPr lang="ru-RU" sz="1900" dirty="0" smtClean="0">
                <a:latin typeface="Arial" pitchFamily="34" charset="0"/>
                <a:cs typeface="Arial" pitchFamily="34" charset="0"/>
              </a:rPr>
              <a:t>    </a:t>
            </a:r>
          </a:p>
          <a:p>
            <a:pPr fontAlgn="base">
              <a:spcBef>
                <a:spcPts val="1200"/>
              </a:spcBef>
              <a:buNone/>
            </a:pPr>
            <a:r>
              <a:rPr lang="ru-RU" sz="1900" dirty="0" smtClean="0">
                <a:latin typeface="Arial" pitchFamily="34" charset="0"/>
                <a:cs typeface="Arial" pitchFamily="34" charset="0"/>
              </a:rPr>
              <a:t>      13) сокращение производства, снижение качества, конкурентоспособности, экспортного, транзитного потенциала и доступности продукции и товаров, сокращение поставок из других государств продукции и товаров, не производимых в Республике Казахстан;</a:t>
            </a:r>
          </a:p>
          <a:p>
            <a:pPr fontAlgn="base">
              <a:spcBef>
                <a:spcPts val="1200"/>
              </a:spcBef>
              <a:buNone/>
            </a:pPr>
            <a:r>
              <a:rPr lang="ru-RU" sz="1900" dirty="0" smtClean="0">
                <a:latin typeface="Arial" pitchFamily="34" charset="0"/>
                <a:cs typeface="Arial" pitchFamily="34" charset="0"/>
              </a:rPr>
              <a:t>      14) снижение уровня обороноспособности страны, угроза неприкосновенности государственной границы и применения силы в отношении Республики Казахстан, агрессия против нее;</a:t>
            </a:r>
          </a:p>
          <a:p>
            <a:pPr fontAlgn="base">
              <a:spcBef>
                <a:spcPts val="1200"/>
              </a:spcBef>
              <a:buNone/>
            </a:pPr>
            <a:r>
              <a:rPr lang="ru-RU" sz="1900" dirty="0" smtClean="0">
                <a:latin typeface="Arial" pitchFamily="34" charset="0"/>
                <a:cs typeface="Arial" pitchFamily="34" charset="0"/>
              </a:rPr>
              <a:t>      15) создание не предусмотренных законодательством Республики Казахстан военизированных формирований;</a:t>
            </a:r>
          </a:p>
          <a:p>
            <a:pPr fontAlgn="base">
              <a:spcBef>
                <a:spcPts val="1200"/>
              </a:spcBef>
              <a:buNone/>
            </a:pPr>
            <a:r>
              <a:rPr lang="ru-RU" sz="1900" dirty="0" smtClean="0">
                <a:latin typeface="Arial" pitchFamily="34" charset="0"/>
                <a:cs typeface="Arial" pitchFamily="34" charset="0"/>
              </a:rPr>
              <a:t>      16) снижение уровня защищенности информационного пространства страны, а также национальных информационных ресурсов от несанкционированного доступа;</a:t>
            </a:r>
          </a:p>
          <a:p>
            <a:pPr fontAlgn="base">
              <a:spcBef>
                <a:spcPts val="1200"/>
              </a:spcBef>
              <a:buNone/>
            </a:pPr>
            <a:r>
              <a:rPr lang="ru-RU" sz="1900" dirty="0" smtClean="0">
                <a:latin typeface="Arial" pitchFamily="34" charset="0"/>
                <a:cs typeface="Arial" pitchFamily="34" charset="0"/>
              </a:rPr>
              <a:t>    </a:t>
            </a:r>
            <a:endParaRPr lang="ru-RU" sz="19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14356"/>
            <a:ext cx="8229600" cy="1066800"/>
          </a:xfrm>
        </p:spPr>
        <p:txBody>
          <a:bodyPr>
            <a:noAutofit/>
          </a:bodyPr>
          <a:lstStyle/>
          <a:p>
            <a:r>
              <a:rPr lang="ru-RU" sz="2400" b="1" dirty="0" smtClean="0"/>
              <a:t>Закон РК «О национальной безопасности Республики Казахстан» от 06 января 2012 года»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400" b="1" dirty="0" smtClean="0">
                <a:latin typeface="Arial" pitchFamily="34" charset="0"/>
                <a:cs typeface="Arial" pitchFamily="34" charset="0"/>
              </a:rPr>
            </a:br>
            <a:endParaRPr lang="ru-RU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18466"/>
            <a:ext cx="8329642" cy="4325112"/>
          </a:xfrm>
        </p:spPr>
        <p:txBody>
          <a:bodyPr>
            <a:noAutofit/>
          </a:bodyPr>
          <a:lstStyle/>
          <a:p>
            <a:pPr>
              <a:spcBef>
                <a:spcPts val="1200"/>
              </a:spcBef>
              <a:buNone/>
            </a:pPr>
            <a:r>
              <a:rPr lang="ru-RU" sz="1900" dirty="0" smtClean="0">
                <a:latin typeface="Arial" pitchFamily="34" charset="0"/>
                <a:cs typeface="Arial" pitchFamily="34" charset="0"/>
              </a:rPr>
              <a:t>    </a:t>
            </a:r>
          </a:p>
          <a:p>
            <a:pPr fontAlgn="base">
              <a:spcBef>
                <a:spcPts val="1200"/>
              </a:spcBef>
              <a:buNone/>
            </a:pPr>
            <a:r>
              <a:rPr lang="ru-RU" sz="1900" dirty="0" smtClean="0">
                <a:latin typeface="Arial" pitchFamily="34" charset="0"/>
                <a:cs typeface="Arial" pitchFamily="34" charset="0"/>
              </a:rPr>
              <a:t>      17) информационное воздействие на общественное и индивидуальное сознание, связанное с преднамеренным искажением и распространением недостоверной информации в ущерб национальной безопасности;</a:t>
            </a:r>
          </a:p>
          <a:p>
            <a:pPr fontAlgn="base">
              <a:spcBef>
                <a:spcPts val="1200"/>
              </a:spcBef>
              <a:buNone/>
            </a:pPr>
            <a:r>
              <a:rPr lang="ru-RU" sz="1900" dirty="0" smtClean="0">
                <a:latin typeface="Arial" pitchFamily="34" charset="0"/>
                <a:cs typeface="Arial" pitchFamily="34" charset="0"/>
              </a:rPr>
              <a:t>      18) резкое ухудшение экологической ситуации, в том числе качества питьевой воды, стихийные бедствия и иные чрезвычайные ситуации природного и техногенного характера, эпидемии и эпизоотии;</a:t>
            </a:r>
          </a:p>
          <a:p>
            <a:pPr fontAlgn="base">
              <a:spcBef>
                <a:spcPts val="1200"/>
              </a:spcBef>
              <a:buNone/>
            </a:pPr>
            <a:r>
              <a:rPr lang="ru-RU" sz="1900" dirty="0" smtClean="0">
                <a:latin typeface="Arial" pitchFamily="34" charset="0"/>
                <a:cs typeface="Arial" pitchFamily="34" charset="0"/>
              </a:rPr>
              <a:t>      19) нанесение ущерба национальным интересам на международном уровне, политическому имиджу и экономическому рейтингу Казахстана;</a:t>
            </a:r>
          </a:p>
          <a:p>
            <a:pPr fontAlgn="base">
              <a:spcBef>
                <a:spcPts val="1200"/>
              </a:spcBef>
              <a:buNone/>
            </a:pPr>
            <a:r>
              <a:rPr lang="ru-RU" sz="1900" dirty="0" smtClean="0">
                <a:latin typeface="Arial" pitchFamily="34" charset="0"/>
                <a:cs typeface="Arial" pitchFamily="34" charset="0"/>
              </a:rPr>
              <a:t>      </a:t>
            </a:r>
            <a:endParaRPr lang="ru-RU" sz="19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14356"/>
            <a:ext cx="8229600" cy="1066800"/>
          </a:xfrm>
        </p:spPr>
        <p:txBody>
          <a:bodyPr>
            <a:noAutofit/>
          </a:bodyPr>
          <a:lstStyle/>
          <a:p>
            <a:r>
              <a:rPr lang="ru-RU" sz="2400" b="1" dirty="0" smtClean="0"/>
              <a:t>Закон РК «О национальной безопасности Республики Казахстан» от 06 января 2012 года»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400" b="1" dirty="0" smtClean="0">
                <a:latin typeface="Arial" pitchFamily="34" charset="0"/>
                <a:cs typeface="Arial" pitchFamily="34" charset="0"/>
              </a:rPr>
            </a:br>
            <a:endParaRPr lang="ru-RU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18466"/>
            <a:ext cx="8329642" cy="4325112"/>
          </a:xfrm>
        </p:spPr>
        <p:txBody>
          <a:bodyPr>
            <a:noAutofit/>
          </a:bodyPr>
          <a:lstStyle/>
          <a:p>
            <a:pPr>
              <a:spcBef>
                <a:spcPts val="1200"/>
              </a:spcBef>
              <a:buNone/>
            </a:pPr>
            <a:r>
              <a:rPr lang="ru-RU" sz="1900" dirty="0" smtClean="0">
                <a:latin typeface="Arial" pitchFamily="34" charset="0"/>
                <a:cs typeface="Arial" pitchFamily="34" charset="0"/>
              </a:rPr>
              <a:t>    </a:t>
            </a:r>
          </a:p>
          <a:p>
            <a:pPr fontAlgn="base">
              <a:buNone/>
            </a:pPr>
            <a:r>
              <a:rPr lang="ru-RU" sz="1900" dirty="0" smtClean="0">
                <a:latin typeface="Arial" pitchFamily="34" charset="0"/>
                <a:cs typeface="Arial" pitchFamily="34" charset="0"/>
              </a:rPr>
              <a:t>      </a:t>
            </a:r>
            <a:r>
              <a:rPr lang="ru-RU" sz="1900" b="1" dirty="0" smtClean="0">
                <a:latin typeface="Arial" pitchFamily="34" charset="0"/>
                <a:cs typeface="Arial" pitchFamily="34" charset="0"/>
              </a:rPr>
              <a:t>20</a:t>
            </a:r>
            <a:r>
              <a:rPr lang="ru-RU" sz="1900" b="1" dirty="0" smtClean="0">
                <a:latin typeface="Arial" pitchFamily="34" charset="0"/>
                <a:cs typeface="Arial" pitchFamily="34" charset="0"/>
              </a:rPr>
              <a:t>) использование денег и (или) иного имущества, полученных (поступивших) от иностранных государств, международных и иностранных организаций, иностранцев, лиц без гражданства, на организацию и проведение собраний, митингов, шествий, пикетов и демонстраций, а также призывы к участию в них, если их целью являются разжигание расовой, национальной, социальной, религиозной нетерпимости, сословной исключительности, насильственное свержение конституционного строя, посягательство на территориальную целостность республики, а также нарушение других положений Конституции, законов и иных нормативных правовых актов Республики Казахстан либо их проведение угрожает общественному порядку и безопасности граждан.</a:t>
            </a:r>
            <a:endParaRPr lang="ru-RU" sz="1900" dirty="0" smtClean="0">
              <a:latin typeface="Arial" pitchFamily="34" charset="0"/>
              <a:cs typeface="Arial" pitchFamily="34" charset="0"/>
            </a:endParaRPr>
          </a:p>
          <a:p>
            <a:pPr fontAlgn="base">
              <a:spcBef>
                <a:spcPts val="1200"/>
              </a:spcBef>
              <a:buNone/>
            </a:pPr>
            <a:r>
              <a:rPr lang="ru-RU" sz="1900" dirty="0" smtClean="0">
                <a:latin typeface="Arial" pitchFamily="34" charset="0"/>
                <a:cs typeface="Arial" pitchFamily="34" charset="0"/>
              </a:rPr>
              <a:t>      2. Угрозы национальной безопасности могут дополняться и детализироваться законодательством Республики Казахстан, документами </a:t>
            </a:r>
            <a:r>
              <a:rPr lang="ru-RU" sz="1900" dirty="0" smtClean="0">
                <a:latin typeface="Arial" pitchFamily="34" charset="0"/>
                <a:cs typeface="Arial" pitchFamily="34" charset="0"/>
                <a:hlinkClick r:id="rId2"/>
              </a:rPr>
              <a:t>Системы государственного планирования</a:t>
            </a:r>
            <a:r>
              <a:rPr lang="ru-RU" sz="1900" dirty="0" smtClean="0">
                <a:latin typeface="Arial" pitchFamily="34" charset="0"/>
                <a:cs typeface="Arial" pitchFamily="34" charset="0"/>
              </a:rPr>
              <a:t> Республики Казахстан.</a:t>
            </a:r>
            <a:endParaRPr lang="ru-RU" sz="19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14356"/>
            <a:ext cx="8229600" cy="1066800"/>
          </a:xfrm>
        </p:spPr>
        <p:txBody>
          <a:bodyPr>
            <a:noAutofit/>
          </a:bodyPr>
          <a:lstStyle/>
          <a:p>
            <a:r>
              <a:rPr lang="ru-RU" sz="2400" b="1" dirty="0" smtClean="0"/>
              <a:t>Закон РК «О национальной безопасности Республики Казахстан» от 06 января 2012 года»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400" b="1" dirty="0" smtClean="0">
                <a:latin typeface="Arial" pitchFamily="34" charset="0"/>
                <a:cs typeface="Arial" pitchFamily="34" charset="0"/>
              </a:rPr>
            </a:br>
            <a:endParaRPr lang="ru-RU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18466"/>
            <a:ext cx="8329642" cy="4325112"/>
          </a:xfrm>
        </p:spPr>
        <p:txBody>
          <a:bodyPr>
            <a:noAutofit/>
          </a:bodyPr>
          <a:lstStyle/>
          <a:p>
            <a:pPr>
              <a:spcBef>
                <a:spcPts val="1200"/>
              </a:spcBef>
              <a:buNone/>
            </a:pPr>
            <a:r>
              <a:rPr lang="ru-RU" sz="1900" dirty="0" smtClean="0">
                <a:latin typeface="Arial" pitchFamily="34" charset="0"/>
                <a:cs typeface="Arial" pitchFamily="34" charset="0"/>
              </a:rPr>
              <a:t>    </a:t>
            </a:r>
          </a:p>
          <a:p>
            <a:pPr fontAlgn="base">
              <a:buNone/>
            </a:pPr>
            <a:r>
              <a:rPr lang="ru-RU" sz="1900" dirty="0" smtClean="0">
                <a:latin typeface="Arial" pitchFamily="34" charset="0"/>
                <a:cs typeface="Arial" pitchFamily="34" charset="0"/>
              </a:rPr>
              <a:t>    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Статья 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15. Полномочия государственных органов Республики Казахстан</a:t>
            </a:r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 fontAlgn="base">
              <a:spcBef>
                <a:spcPts val="1200"/>
              </a:spcBef>
              <a:buNone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      1. Обеспечение национальной безопасности осуществляется государственными органами в пределах установленной законодательством Республики Казахстан компетенции:</a:t>
            </a:r>
          </a:p>
          <a:p>
            <a:pPr fontAlgn="base">
              <a:spcBef>
                <a:spcPts val="1200"/>
              </a:spcBef>
              <a:buNone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      1) органы национальной безопасности – непосредственно подчиненные и подотчетные Президенту Республики Казахстан специальные государственные органы, осуществляющие контрразведывательную деятельность по защите конституционного строя, государственного суверенитета, территориальной целостности, экономического, научно-технического и оборонного потенциала, охрану государственной границы, поддержание и обеспечение правительственной связью, а также межведомственную координацию деятельности в сфере противодействия терроризму и 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экстремизму;</a:t>
            </a:r>
          </a:p>
          <a:p>
            <a:pPr fontAlgn="base">
              <a:buNone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    </a:t>
            </a: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14356"/>
            <a:ext cx="8229600" cy="1066800"/>
          </a:xfrm>
        </p:spPr>
        <p:txBody>
          <a:bodyPr>
            <a:noAutofit/>
          </a:bodyPr>
          <a:lstStyle/>
          <a:p>
            <a:r>
              <a:rPr lang="ru-RU" sz="2400" b="1" dirty="0" smtClean="0"/>
              <a:t>Закон РК «О национальной безопасности Республики Казахстан» от 06 января 2012 года»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400" b="1" dirty="0" smtClean="0">
                <a:latin typeface="Arial" pitchFamily="34" charset="0"/>
                <a:cs typeface="Arial" pitchFamily="34" charset="0"/>
              </a:rPr>
            </a:br>
            <a:endParaRPr lang="ru-RU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18466"/>
            <a:ext cx="8329642" cy="4325112"/>
          </a:xfrm>
        </p:spPr>
        <p:txBody>
          <a:bodyPr>
            <a:noAutofit/>
          </a:bodyPr>
          <a:lstStyle/>
          <a:p>
            <a:pPr>
              <a:spcBef>
                <a:spcPts val="1200"/>
              </a:spcBef>
              <a:buNone/>
            </a:pPr>
            <a:r>
              <a:rPr lang="ru-RU" sz="1900" dirty="0" smtClean="0">
                <a:latin typeface="Arial" pitchFamily="34" charset="0"/>
                <a:cs typeface="Arial" pitchFamily="34" charset="0"/>
              </a:rPr>
              <a:t>    </a:t>
            </a:r>
          </a:p>
          <a:p>
            <a:pPr fontAlgn="base">
              <a:buNone/>
            </a:pPr>
            <a:r>
              <a:rPr lang="ru-RU" sz="1900" dirty="0" smtClean="0">
                <a:latin typeface="Arial" pitchFamily="34" charset="0"/>
                <a:cs typeface="Arial" pitchFamily="34" charset="0"/>
              </a:rPr>
              <a:t>   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 6) Министерство обороны – центральный исполнительный орган, поддерживающий и обеспечивающий обороноспособность государства, постоянную боевую и мобилизационную готовность Вооруженных Сил, осуществляющий в пределах своей компетенции внешнюю разведку, противодействие терроризму и экстремизму, а также межведомственную координацию деятельности по обеспечению военной безопасности;</a:t>
            </a: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122" name="Picture 2" descr="C:\Users\User2\Desktop\28-09-2017_18-01-38\Coat_of_arms_military-of-kazakhstan.sv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00430" y="4143380"/>
            <a:ext cx="2314540" cy="23145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14356"/>
            <a:ext cx="8229600" cy="1066800"/>
          </a:xfrm>
        </p:spPr>
        <p:txBody>
          <a:bodyPr>
            <a:noAutofit/>
          </a:bodyPr>
          <a:lstStyle/>
          <a:p>
            <a:r>
              <a:rPr lang="ru-RU" sz="2400" b="1" dirty="0" smtClean="0"/>
              <a:t>Закон РК «О национальной безопасности Республики Казахстан» от 06 января 2012 года»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400" b="1" dirty="0" smtClean="0">
                <a:latin typeface="Arial" pitchFamily="34" charset="0"/>
                <a:cs typeface="Arial" pitchFamily="34" charset="0"/>
              </a:rPr>
            </a:br>
            <a:endParaRPr lang="ru-RU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329642" cy="4325112"/>
          </a:xfrm>
        </p:spPr>
        <p:txBody>
          <a:bodyPr>
            <a:noAutofit/>
          </a:bodyPr>
          <a:lstStyle/>
          <a:p>
            <a:pPr>
              <a:spcBef>
                <a:spcPts val="1200"/>
              </a:spcBef>
              <a:buNone/>
            </a:pPr>
            <a:r>
              <a:rPr lang="ru-RU" sz="1900" dirty="0" smtClean="0">
                <a:latin typeface="Arial" pitchFamily="34" charset="0"/>
                <a:cs typeface="Arial" pitchFamily="34" charset="0"/>
              </a:rPr>
              <a:t>    </a:t>
            </a:r>
          </a:p>
          <a:p>
            <a:pPr fontAlgn="base">
              <a:spcBef>
                <a:spcPts val="1200"/>
              </a:spcBef>
              <a:buNone/>
            </a:pPr>
            <a:r>
              <a:rPr lang="ru-RU" sz="1900" dirty="0" smtClean="0">
                <a:latin typeface="Arial" pitchFamily="34" charset="0"/>
                <a:cs typeface="Arial" pitchFamily="34" charset="0"/>
              </a:rPr>
              <a:t>   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 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Статья 21. Обеспечение политической безопасности</a:t>
            </a:r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 fontAlgn="base">
              <a:spcBef>
                <a:spcPts val="1200"/>
              </a:spcBef>
              <a:buNone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      1. Политическая безопасность обеспечивается решениями и действиями государственных органов, организаций, должностных лиц и граждан, направленными на:</a:t>
            </a:r>
          </a:p>
          <a:p>
            <a:pPr fontAlgn="base">
              <a:spcBef>
                <a:spcPts val="1200"/>
              </a:spcBef>
              <a:buNone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      1) защиту основ конституционного строя, государственного суверенитета и территориальной целостности от противоправных посягательств;</a:t>
            </a:r>
          </a:p>
          <a:p>
            <a:pPr fontAlgn="base">
              <a:spcBef>
                <a:spcPts val="1200"/>
              </a:spcBef>
              <a:buNone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      2) сохранение независимости Республики Казахстан в принятии политических решений;</a:t>
            </a:r>
          </a:p>
          <a:p>
            <a:pPr fontAlgn="base">
              <a:spcBef>
                <a:spcPts val="1200"/>
              </a:spcBef>
              <a:buNone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      3) совершенствование деятельности государственных органов и порядка государственного управления;</a:t>
            </a:r>
          </a:p>
          <a:p>
            <a:pPr fontAlgn="base">
              <a:spcBef>
                <a:spcPts val="1200"/>
              </a:spcBef>
              <a:buNone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      4) обеспечение безопасности государственных институтов;</a:t>
            </a:r>
          </a:p>
          <a:p>
            <a:pPr fontAlgn="base">
              <a:spcBef>
                <a:spcPts val="1200"/>
              </a:spcBef>
              <a:buNone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      5) повышение уровня политической культуры общества.</a:t>
            </a:r>
          </a:p>
          <a:p>
            <a:pPr fontAlgn="base">
              <a:spcBef>
                <a:spcPts val="1200"/>
              </a:spcBef>
              <a:buNone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     </a:t>
            </a: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14356"/>
            <a:ext cx="8229600" cy="1066800"/>
          </a:xfrm>
        </p:spPr>
        <p:txBody>
          <a:bodyPr>
            <a:noAutofit/>
          </a:bodyPr>
          <a:lstStyle/>
          <a:p>
            <a:r>
              <a:rPr lang="ru-RU" sz="2400" b="1" dirty="0" smtClean="0"/>
              <a:t>Закон РК «О национальной безопасности Республики Казахстан» от 06 января 2012 года»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400" b="1" dirty="0" smtClean="0">
                <a:latin typeface="Arial" pitchFamily="34" charset="0"/>
                <a:cs typeface="Arial" pitchFamily="34" charset="0"/>
              </a:rPr>
            </a:br>
            <a:endParaRPr lang="ru-RU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543956" cy="4325112"/>
          </a:xfrm>
        </p:spPr>
        <p:txBody>
          <a:bodyPr>
            <a:noAutofit/>
          </a:bodyPr>
          <a:lstStyle/>
          <a:p>
            <a:pPr>
              <a:spcBef>
                <a:spcPts val="1200"/>
              </a:spcBef>
              <a:buNone/>
            </a:pPr>
            <a:r>
              <a:rPr lang="ru-RU" sz="1900" dirty="0" smtClean="0">
                <a:latin typeface="Arial" pitchFamily="34" charset="0"/>
                <a:cs typeface="Arial" pitchFamily="34" charset="0"/>
              </a:rPr>
              <a:t>    </a:t>
            </a:r>
          </a:p>
          <a:p>
            <a:pPr fontAlgn="base">
              <a:spcBef>
                <a:spcPts val="1200"/>
              </a:spcBef>
              <a:buNone/>
            </a:pPr>
            <a:r>
              <a:rPr lang="ru-RU" sz="1900" dirty="0" smtClean="0">
                <a:latin typeface="Arial" pitchFamily="34" charset="0"/>
                <a:cs typeface="Arial" pitchFamily="34" charset="0"/>
              </a:rPr>
              <a:t>  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    2. Признаются подрывающими национальную безопасность и влекущими установленную </a:t>
            </a:r>
            <a:r>
              <a:rPr lang="ru-RU" sz="2000" dirty="0" smtClean="0">
                <a:latin typeface="Arial" pitchFamily="34" charset="0"/>
                <a:cs typeface="Arial" pitchFamily="34" charset="0"/>
                <a:hlinkClick r:id="rId2"/>
              </a:rPr>
              <a:t>законом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 ответственность призывы граждан, в том числе представителей политических партий и иных общественных объединений, к:</a:t>
            </a:r>
          </a:p>
          <a:p>
            <a:pPr fontAlgn="base">
              <a:spcBef>
                <a:spcPts val="1200"/>
              </a:spcBef>
              <a:buNone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      1) свержению или насильственному изменению конституционного строя, в том числе призывы к терроризму, экстремизму, сепаратизму и иным действиям, посягающим на унитарное устройство Республики Казахстан, целостность, неприкосновенность и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неотчуждаемость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ее территории;</a:t>
            </a:r>
          </a:p>
          <a:p>
            <a:pPr fontAlgn="base">
              <a:spcBef>
                <a:spcPts val="1200"/>
              </a:spcBef>
              <a:buNone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      2) захвату власти;</a:t>
            </a:r>
          </a:p>
          <a:p>
            <a:pPr fontAlgn="base">
              <a:spcBef>
                <a:spcPts val="1200"/>
              </a:spcBef>
              <a:buNone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      3) насильственному прекращению полномочий или воспрепятствованию деятельности органов и должностных лиц Республики Казахстан, сформированных или избранных (назначенных) в соответствии с Конституцией и </a:t>
            </a:r>
            <a:r>
              <a:rPr lang="ru-RU" sz="2000" dirty="0" smtClean="0">
                <a:latin typeface="Arial" pitchFamily="34" charset="0"/>
                <a:cs typeface="Arial" pitchFamily="34" charset="0"/>
                <a:hlinkClick r:id="rId3"/>
              </a:rPr>
              <a:t>законодательством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 Республики Казахстан;</a:t>
            </a:r>
          </a:p>
          <a:p>
            <a:pPr fontAlgn="base">
              <a:spcBef>
                <a:spcPts val="1200"/>
              </a:spcBef>
              <a:buNone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     </a:t>
            </a: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14356"/>
            <a:ext cx="8229600" cy="1066800"/>
          </a:xfrm>
        </p:spPr>
        <p:txBody>
          <a:bodyPr>
            <a:noAutofit/>
          </a:bodyPr>
          <a:lstStyle/>
          <a:p>
            <a:r>
              <a:rPr lang="ru-RU" sz="2400" b="1" dirty="0" smtClean="0"/>
              <a:t>Закон РК «О национальной безопасности Республики Казахстан» от 06 января 2012 года»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400" b="1" dirty="0" smtClean="0">
                <a:latin typeface="Arial" pitchFamily="34" charset="0"/>
                <a:cs typeface="Arial" pitchFamily="34" charset="0"/>
              </a:rPr>
            </a:br>
            <a:endParaRPr lang="ru-RU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329642" cy="4325112"/>
          </a:xfrm>
        </p:spPr>
        <p:txBody>
          <a:bodyPr>
            <a:noAutofit/>
          </a:bodyPr>
          <a:lstStyle/>
          <a:p>
            <a:pPr>
              <a:spcBef>
                <a:spcPts val="1200"/>
              </a:spcBef>
              <a:buNone/>
            </a:pPr>
            <a:r>
              <a:rPr lang="ru-RU" sz="1900" dirty="0" smtClean="0">
                <a:latin typeface="Arial" pitchFamily="34" charset="0"/>
                <a:cs typeface="Arial" pitchFamily="34" charset="0"/>
              </a:rPr>
              <a:t>    </a:t>
            </a:r>
          </a:p>
          <a:p>
            <a:pPr fontAlgn="base">
              <a:spcBef>
                <a:spcPts val="1200"/>
              </a:spcBef>
              <a:buNone/>
            </a:pPr>
            <a:r>
              <a:rPr lang="ru-RU" sz="1900" dirty="0" smtClean="0">
                <a:latin typeface="Arial" pitchFamily="34" charset="0"/>
                <a:cs typeface="Arial" pitchFamily="34" charset="0"/>
              </a:rPr>
              <a:t>  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    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4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) использованию существующих конфессиональных различий и разных религиозных воззрений в политических, экстремистских и террористических целях.</a:t>
            </a:r>
          </a:p>
          <a:p>
            <a:pPr fontAlgn="base">
              <a:spcBef>
                <a:spcPts val="1200"/>
              </a:spcBef>
              <a:buNone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      3. Обеспечение безопасности государственных институтов является обязанностью руководителей государственных органов Республики Казахстан и рассматривается одним из критериев оценки их служебной деятельности.</a:t>
            </a:r>
          </a:p>
          <a:p>
            <a:pPr fontAlgn="base">
              <a:spcBef>
                <a:spcPts val="1200"/>
              </a:spcBef>
              <a:buNone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      Государственные служащие Республики Казахстан в своей деятельности обязаны руководствоваться общегосударственными интересами. Государственным служащим запрещается принимать решения и действия, способные поставить под сомнение авторитет государственной власти, ведущие к использованию должностного положения во внеслужебных интересах.</a:t>
            </a:r>
          </a:p>
          <a:p>
            <a:pPr fontAlgn="base">
              <a:spcBef>
                <a:spcPts val="1200"/>
              </a:spcBef>
              <a:buNone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  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    </a:t>
            </a: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14356"/>
            <a:ext cx="8229600" cy="1066800"/>
          </a:xfrm>
        </p:spPr>
        <p:txBody>
          <a:bodyPr>
            <a:noAutofit/>
          </a:bodyPr>
          <a:lstStyle/>
          <a:p>
            <a:r>
              <a:rPr lang="ru-RU" sz="2400" b="1" dirty="0" smtClean="0"/>
              <a:t>Закон РК «О национальной безопасности Республики Казахстан» от 06 января 2012 года»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400" b="1" dirty="0" smtClean="0">
                <a:latin typeface="Arial" pitchFamily="34" charset="0"/>
                <a:cs typeface="Arial" pitchFamily="34" charset="0"/>
              </a:rPr>
            </a:br>
            <a:endParaRPr lang="ru-RU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329642" cy="4325112"/>
          </a:xfrm>
        </p:spPr>
        <p:txBody>
          <a:bodyPr>
            <a:noAutofit/>
          </a:bodyPr>
          <a:lstStyle/>
          <a:p>
            <a:pPr>
              <a:spcBef>
                <a:spcPts val="1200"/>
              </a:spcBef>
              <a:buNone/>
            </a:pPr>
            <a:r>
              <a:rPr lang="ru-RU" sz="1900" dirty="0" smtClean="0">
                <a:latin typeface="Arial" pitchFamily="34" charset="0"/>
                <a:cs typeface="Arial" pitchFamily="34" charset="0"/>
              </a:rPr>
              <a:t>    </a:t>
            </a:r>
          </a:p>
          <a:p>
            <a:pPr fontAlgn="base">
              <a:spcBef>
                <a:spcPts val="1200"/>
              </a:spcBef>
              <a:buNone/>
            </a:pPr>
            <a:r>
              <a:rPr lang="ru-RU" sz="1900" dirty="0" smtClean="0">
                <a:latin typeface="Arial" pitchFamily="34" charset="0"/>
                <a:cs typeface="Arial" pitchFamily="34" charset="0"/>
              </a:rPr>
              <a:t>  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  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  4. Государство принимает меры, направленные на:</a:t>
            </a:r>
          </a:p>
          <a:p>
            <a:pPr fontAlgn="base">
              <a:spcBef>
                <a:spcPts val="1200"/>
              </a:spcBef>
              <a:buNone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      1) повышение авторитета и престижа государственной службы;</a:t>
            </a:r>
          </a:p>
          <a:p>
            <a:pPr fontAlgn="base">
              <a:spcBef>
                <a:spcPts val="1200"/>
              </a:spcBef>
              <a:buNone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      2) формирование организационно-правовых механизмов, не допускающих поступление на государственную службу лиц, не соответствующих установленным требованиям.</a:t>
            </a:r>
          </a:p>
          <a:p>
            <a:pPr fontAlgn="base">
              <a:spcBef>
                <a:spcPts val="1200"/>
              </a:spcBef>
              <a:buNone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      5. Не допускается принятие решений и совершение действий, противоречащих интересам формирования и бесперебойного функционирования:</a:t>
            </a:r>
          </a:p>
          <a:p>
            <a:pPr fontAlgn="base">
              <a:spcBef>
                <a:spcPts val="1200"/>
              </a:spcBef>
              <a:buNone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      1) единой системы государственных органов Республики Казахстан;</a:t>
            </a:r>
          </a:p>
          <a:p>
            <a:pPr fontAlgn="base">
              <a:spcBef>
                <a:spcPts val="1200"/>
              </a:spcBef>
              <a:buNone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      2) единой правовой системы Республики Казахстан.</a:t>
            </a:r>
          </a:p>
          <a:p>
            <a:pPr fontAlgn="base">
              <a:spcBef>
                <a:spcPts val="1200"/>
              </a:spcBef>
              <a:buNone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    </a:t>
            </a: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14356"/>
            <a:ext cx="8229600" cy="1066800"/>
          </a:xfrm>
        </p:spPr>
        <p:txBody>
          <a:bodyPr>
            <a:noAutofit/>
          </a:bodyPr>
          <a:lstStyle/>
          <a:p>
            <a:r>
              <a:rPr lang="ru-RU" sz="2400" b="1" dirty="0" smtClean="0"/>
              <a:t>Закон РК «О национальной безопасности Республики Казахстан» от 06 января 2012 года»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400" b="1" dirty="0" smtClean="0">
                <a:latin typeface="Arial" pitchFamily="34" charset="0"/>
                <a:cs typeface="Arial" pitchFamily="34" charset="0"/>
              </a:rPr>
            </a:br>
            <a:endParaRPr lang="ru-RU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329642" cy="4325112"/>
          </a:xfrm>
        </p:spPr>
        <p:txBody>
          <a:bodyPr>
            <a:noAutofit/>
          </a:bodyPr>
          <a:lstStyle/>
          <a:p>
            <a:pPr>
              <a:spcBef>
                <a:spcPts val="1200"/>
              </a:spcBef>
              <a:buNone/>
            </a:pPr>
            <a:r>
              <a:rPr lang="ru-RU" sz="1900" dirty="0" smtClean="0">
                <a:latin typeface="Arial" pitchFamily="34" charset="0"/>
                <a:cs typeface="Arial" pitchFamily="34" charset="0"/>
              </a:rPr>
              <a:t>    </a:t>
            </a:r>
          </a:p>
          <a:p>
            <a:pPr fontAlgn="base">
              <a:spcBef>
                <a:spcPts val="1200"/>
              </a:spcBef>
              <a:buNone/>
            </a:pPr>
            <a:r>
              <a:rPr lang="ru-RU" sz="1900" dirty="0" smtClean="0">
                <a:latin typeface="Arial" pitchFamily="34" charset="0"/>
                <a:cs typeface="Arial" pitchFamily="34" charset="0"/>
              </a:rPr>
              <a:t>  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  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 6. Не допускается въезд в Республику Казахстан иностранцев и лиц без гражданства, осуществляющих подрывную деятельность против Республики Казахстан, публично выступающих против суверенитета, территориальной целостности Казахстана, единства его народа, общественного согласия и политической стабильности в стране, а также если в отношении них имеются сведения об их причастности к экстремизму или террористической деятельности либо в случае признания судом в их действиях опасного рецидива. Иностранцы и лица без гражданства, находящиеся на территории Республики Казахстан и допускающие подобные публичные выступления, подлежат выдворению за пределы страны, несут иную ответственность в соответствии с законами и международными договорами Республики Казахстан.</a:t>
            </a: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000108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ru-RU" sz="2400" b="1" cap="all" dirty="0" smtClean="0">
                <a:latin typeface="Arial" pitchFamily="34" charset="0"/>
                <a:cs typeface="Arial" pitchFamily="34" charset="0"/>
              </a:rPr>
              <a:t>ПРАВОВАЯ ОСНОВА ПРОТИВОДЕЙСТВИЯ ЭКСТРЕМИЗМУ В РЕСПУБЛИКЕ КАЗАХСТАН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400" dirty="0" smtClean="0">
                <a:latin typeface="Arial" pitchFamily="34" charset="0"/>
                <a:cs typeface="Arial" pitchFamily="34" charset="0"/>
              </a:rPr>
            </a:b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14488"/>
            <a:ext cx="8229600" cy="4325112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</a:pP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Закон 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«О противодействии терроризму»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закрепил правовые и организационные основы борьбы с терроризмом в Республике Казахстан, порядок деятельности государственных органов и организаций, независимо от форм собственности, а также права, обязанности и гарантии граждан.</a:t>
            </a:r>
          </a:p>
          <a:p>
            <a:pPr>
              <a:spcBef>
                <a:spcPts val="600"/>
              </a:spcBef>
            </a:pP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Закон «О средствах массовой информации»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установил запрет на пропаганду и оправдание экстремизма или терроризма, распространение информации, раскрывающей технические приемы и тактику антитеррористических операций в период их проведения. Совершение указанных деяний является основанием для приостановления, прекращения выпуска средства массовой информации. Законом регламентированы механизмы пресечения и приостановления распространения в Интернете информации противоправного характера, в том числе террористического и экстремистского содержания.</a:t>
            </a:r>
          </a:p>
          <a:p>
            <a:pPr>
              <a:spcBef>
                <a:spcPts val="600"/>
              </a:spcBef>
            </a:pP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Закон «О противодействии экстремизму»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определяет правовые и организационные основы противодействия экстремизму в целях защиты прав и свобод человека и гражданина, основ конституционного строя, обеспечения суверенитета Республики Казахстан, целостности, неприкосновенности и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неотчуждаемости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ее территории, национальной безопасности, а также устанавливает ответственность за экстремизм.</a:t>
            </a:r>
          </a:p>
          <a:p>
            <a:pPr>
              <a:spcBef>
                <a:spcPts val="600"/>
              </a:spcBef>
            </a:pP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Закон «О противодействии легализации (отмыванию) доходов, полученных незаконным путём, и финансированию терроризма»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, регламентирует правовые основы противодействия финансированию терроризма.</a:t>
            </a:r>
          </a:p>
          <a:p>
            <a:pPr>
              <a:spcBef>
                <a:spcPts val="600"/>
              </a:spcBef>
            </a:pP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14356"/>
            <a:ext cx="8229600" cy="1066800"/>
          </a:xfrm>
        </p:spPr>
        <p:txBody>
          <a:bodyPr>
            <a:noAutofit/>
          </a:bodyPr>
          <a:lstStyle/>
          <a:p>
            <a:r>
              <a:rPr lang="ru-RU" sz="2400" b="1" cap="all" dirty="0" smtClean="0"/>
              <a:t>Сообщить о проявлениях экстремизма: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14356"/>
            <a:ext cx="8329642" cy="4325112"/>
          </a:xfrm>
        </p:spPr>
        <p:txBody>
          <a:bodyPr>
            <a:noAutofit/>
          </a:bodyPr>
          <a:lstStyle/>
          <a:p>
            <a:pPr>
              <a:spcBef>
                <a:spcPts val="1200"/>
              </a:spcBef>
              <a:buNone/>
            </a:pPr>
            <a:r>
              <a:rPr lang="ru-RU" sz="1900" dirty="0" smtClean="0">
                <a:latin typeface="Arial" pitchFamily="34" charset="0"/>
                <a:cs typeface="Arial" pitchFamily="34" charset="0"/>
              </a:rPr>
              <a:t>    </a:t>
            </a:r>
          </a:p>
          <a:p>
            <a:pPr>
              <a:buNone/>
            </a:pPr>
            <a:endParaRPr lang="ru-RU" sz="2000" dirty="0" smtClean="0"/>
          </a:p>
          <a:p>
            <a:pPr marL="0" indent="0" algn="ctr">
              <a:spcBef>
                <a:spcPts val="1200"/>
              </a:spcBef>
              <a:buNone/>
            </a:pP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Сайт Генеральной прокуратуры Республики Казахстан</a:t>
            </a:r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 marL="0" indent="0" algn="ctr">
              <a:spcBef>
                <a:spcPts val="1200"/>
              </a:spcBef>
              <a:buNone/>
            </a:pPr>
            <a:r>
              <a:rPr lang="en-US" sz="2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http</a:t>
            </a:r>
            <a:r>
              <a:rPr lang="ru-RU" sz="2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://</a:t>
            </a:r>
            <a:r>
              <a:rPr lang="en-US" sz="2000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prokuror</a:t>
            </a:r>
            <a:r>
              <a:rPr lang="ru-RU" sz="2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.</a:t>
            </a:r>
            <a:r>
              <a:rPr lang="en-US" sz="2000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gov</a:t>
            </a:r>
            <a:r>
              <a:rPr lang="ru-RU" sz="2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.</a:t>
            </a:r>
            <a:r>
              <a:rPr lang="en-US" sz="2000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kz</a:t>
            </a:r>
            <a:r>
              <a:rPr lang="ru-RU" sz="2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/</a:t>
            </a:r>
            <a:r>
              <a:rPr lang="en-US" sz="2000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rus</a:t>
            </a:r>
            <a:r>
              <a:rPr lang="ru-RU" sz="200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/</a:t>
            </a:r>
            <a:r>
              <a:rPr lang="en-US" sz="200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form</a:t>
            </a:r>
            <a:r>
              <a:rPr lang="ru-RU" sz="200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/</a:t>
            </a:r>
            <a:r>
              <a:rPr lang="en-US" sz="2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uvedoml</a:t>
            </a:r>
            <a:r>
              <a:rPr lang="en-US" sz="2000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enie</a:t>
            </a:r>
            <a:endParaRPr lang="ru-RU" sz="2000" dirty="0" err="1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marL="0" indent="0" algn="ctr">
              <a:spcBef>
                <a:spcPts val="1200"/>
              </a:spcBef>
              <a:buNone/>
            </a:pPr>
            <a:r>
              <a:rPr lang="ru-RU" sz="2000" b="1" dirty="0" err="1" smtClean="0">
                <a:latin typeface="Arial" pitchFamily="34" charset="0"/>
                <a:cs typeface="Arial" pitchFamily="34" charset="0"/>
              </a:rPr>
              <a:t>Сайт К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омитета государственного контроля в области связи, информатизации и средств массовой информации Министерства информации и </a:t>
            </a:r>
            <a:r>
              <a:rPr lang="ru-RU" sz="2000" b="1" smtClean="0">
                <a:latin typeface="Arial" pitchFamily="34" charset="0"/>
                <a:cs typeface="Arial" pitchFamily="34" charset="0"/>
              </a:rPr>
              <a:t>коммуникаций </a:t>
            </a:r>
            <a:endParaRPr lang="en-US" sz="2000" b="1" smtClean="0">
              <a:latin typeface="Arial" pitchFamily="34" charset="0"/>
              <a:cs typeface="Arial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ru-RU" sz="2000" b="1" smtClean="0">
                <a:latin typeface="Arial" pitchFamily="34" charset="0"/>
                <a:cs typeface="Arial" pitchFamily="34" charset="0"/>
              </a:rPr>
              <a:t>Республики 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Казахст</a:t>
            </a:r>
            <a:r>
              <a:rPr lang="ru-RU" sz="2000" b="1" dirty="0" err="1" smtClean="0">
                <a:latin typeface="Arial" pitchFamily="34" charset="0"/>
                <a:cs typeface="Arial" pitchFamily="34" charset="0"/>
              </a:rPr>
              <a:t>ан</a:t>
            </a:r>
            <a:endParaRPr lang="ru-RU" sz="2000" dirty="0" err="1" smtClean="0">
              <a:latin typeface="Arial" pitchFamily="34" charset="0"/>
              <a:cs typeface="Arial" pitchFamily="34" charset="0"/>
            </a:endParaRPr>
          </a:p>
          <a:p>
            <a:pPr marL="0" indent="0" algn="ctr">
              <a:spcBef>
                <a:spcPts val="1200"/>
              </a:spcBef>
              <a:buNone/>
            </a:pPr>
            <a:r>
              <a:rPr lang="en-US" sz="2000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http</a:t>
            </a:r>
            <a:r>
              <a:rPr lang="ru-RU" sz="2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://</a:t>
            </a:r>
            <a:r>
              <a:rPr lang="en-US" sz="2000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mic</a:t>
            </a:r>
            <a:r>
              <a:rPr lang="ru-RU" sz="2000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.</a:t>
            </a:r>
            <a:r>
              <a:rPr lang="en-US" sz="2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gov</a:t>
            </a:r>
            <a:r>
              <a:rPr lang="ru-RU" sz="2000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.</a:t>
            </a:r>
            <a:r>
              <a:rPr lang="en-US" sz="2000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kz</a:t>
            </a:r>
            <a:r>
              <a:rPr lang="ru-RU" sz="2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/</a:t>
            </a:r>
            <a:r>
              <a:rPr lang="en-US" sz="2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ru</a:t>
            </a:r>
            <a:r>
              <a:rPr lang="ru-RU" sz="2000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/</a:t>
            </a:r>
            <a:r>
              <a:rPr lang="en-US" sz="2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c</a:t>
            </a:r>
            <a:r>
              <a:rPr lang="en-US" sz="2000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om</a:t>
            </a:r>
            <a:r>
              <a:rPr lang="en-US" sz="2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p</a:t>
            </a:r>
            <a:r>
              <a:rPr lang="en-US" sz="2000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la</a:t>
            </a:r>
            <a:r>
              <a:rPr lang="en-US" sz="2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in</a:t>
            </a:r>
            <a:endParaRPr lang="ru-RU" sz="200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marL="0" indent="0" algn="ctr">
              <a:spcBef>
                <a:spcPts val="1200"/>
              </a:spcBef>
              <a:buNone/>
            </a:pPr>
            <a:r>
              <a:rPr lang="ru-RU" sz="2000" b="1" smtClean="0">
                <a:latin typeface="Arial" pitchFamily="34" charset="0"/>
                <a:cs typeface="Arial" pitchFamily="34" charset="0"/>
              </a:rPr>
              <a:t>Министерство по делам религий и гражданского общества Республики Казахстан:</a:t>
            </a:r>
            <a:endParaRPr lang="ru-RU" sz="2000" smtClean="0">
              <a:latin typeface="Arial" pitchFamily="34" charset="0"/>
              <a:cs typeface="Arial" pitchFamily="34" charset="0"/>
            </a:endParaRPr>
          </a:p>
          <a:p>
            <a:pPr marL="0" indent="0" algn="ctr">
              <a:spcBef>
                <a:spcPts val="1200"/>
              </a:spcBef>
              <a:buNone/>
            </a:pPr>
            <a:r>
              <a:rPr lang="ru-RU" sz="2000" smtClean="0">
                <a:latin typeface="Arial" pitchFamily="34" charset="0"/>
                <a:cs typeface="Arial" pitchFamily="34" charset="0"/>
              </a:rPr>
              <a:t>Республиканский телефон доверия «Горячая линия-114» – 114</a:t>
            </a:r>
          </a:p>
          <a:p>
            <a:pPr marL="0" indent="0" algn="ctr">
              <a:spcBef>
                <a:spcPts val="1200"/>
              </a:spcBef>
              <a:buNone/>
            </a:pPr>
            <a:r>
              <a:rPr lang="ru-RU" sz="2000" b="1" smtClean="0">
                <a:latin typeface="Arial" pitchFamily="34" charset="0"/>
                <a:cs typeface="Arial" pitchFamily="34" charset="0"/>
              </a:rPr>
              <a:t>Комитет </a:t>
            </a:r>
            <a:r>
              <a:rPr lang="ru-RU" sz="2000" b="1" smtClean="0">
                <a:latin typeface="Arial" pitchFamily="34" charset="0"/>
                <a:cs typeface="Arial" pitchFamily="34" charset="0"/>
              </a:rPr>
              <a:t>национальной </a:t>
            </a:r>
            <a:r>
              <a:rPr lang="ru-RU" sz="2000" b="1" smtClean="0">
                <a:latin typeface="Arial" pitchFamily="34" charset="0"/>
                <a:cs typeface="Arial" pitchFamily="34" charset="0"/>
              </a:rPr>
              <a:t>безопасности</a:t>
            </a:r>
            <a:r>
              <a:rPr lang="en-US" sz="2000" b="1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smtClean="0">
                <a:latin typeface="Arial" pitchFamily="34" charset="0"/>
                <a:cs typeface="Arial" pitchFamily="34" charset="0"/>
              </a:rPr>
              <a:t>Республики </a:t>
            </a:r>
            <a:r>
              <a:rPr lang="ru-RU" sz="2000" smtClean="0">
                <a:latin typeface="Arial" pitchFamily="34" charset="0"/>
                <a:cs typeface="Arial" pitchFamily="34" charset="0"/>
              </a:rPr>
              <a:t>Казахстан: </a:t>
            </a:r>
          </a:p>
          <a:p>
            <a:pPr marL="0" indent="0" algn="ctr">
              <a:spcBef>
                <a:spcPts val="1200"/>
              </a:spcBef>
              <a:buNone/>
            </a:pPr>
            <a:r>
              <a:rPr lang="ru-RU" sz="2000" smtClean="0">
                <a:latin typeface="Arial" pitchFamily="34" charset="0"/>
                <a:cs typeface="Arial" pitchFamily="34" charset="0"/>
              </a:rPr>
              <a:t>«Телефон доверия» – 110</a:t>
            </a:r>
            <a:endParaRPr lang="ru-RU" sz="200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000108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ru-RU" sz="2400" b="1" cap="all" dirty="0" smtClean="0">
                <a:latin typeface="Arial" pitchFamily="34" charset="0"/>
                <a:cs typeface="Arial" pitchFamily="34" charset="0"/>
              </a:rPr>
              <a:t>ПРАВОВАЯ ОСНОВА ПРОТИВОДЕЙСТВИЯ ЭКСТРЕМИЗМУ В РЕСПУБЛИКЕ КАЗАХСТАН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400" dirty="0" smtClean="0">
                <a:latin typeface="Arial" pitchFamily="34" charset="0"/>
                <a:cs typeface="Arial" pitchFamily="34" charset="0"/>
              </a:rPr>
            </a:b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14488"/>
            <a:ext cx="8229600" cy="4325112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</a:pP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Закон 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«О противодействии экстремизму»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определяет правовые и организационные основы противодействия экстремизму в целях защиты прав и свобод человека и гражданина, основ конституционного строя, обеспечения суверенитета Республики Казахстан, целостности, неприкосновенности и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неотчуждаемости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ее территории, национальной безопасности, а также устанавливает ответственность за экстремизм.</a:t>
            </a:r>
          </a:p>
          <a:p>
            <a:pPr>
              <a:spcBef>
                <a:spcPts val="600"/>
              </a:spcBef>
            </a:pP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Закон «О противодействии легализации (отмыванию) доходов, полученных незаконным путём, и финансированию терроризма»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, регламентирует правовые основы противодействия финансированию терроризма.</a:t>
            </a:r>
          </a:p>
          <a:p>
            <a:pPr>
              <a:spcBef>
                <a:spcPts val="600"/>
              </a:spcBef>
            </a:pP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714356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ru-RU" sz="2400" b="1" cap="all" dirty="0" smtClean="0">
                <a:latin typeface="Arial" pitchFamily="34" charset="0"/>
                <a:cs typeface="Arial" pitchFamily="34" charset="0"/>
              </a:rPr>
              <a:t>ПРАВОВАЯ ОСНОВА ПРОТИВОДЕЙСТВИЯ ЭКСТРЕМИЗМУ В РЕСПУБЛИКЕ КАЗАХСТАН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400" dirty="0" smtClean="0">
                <a:latin typeface="Arial" pitchFamily="34" charset="0"/>
                <a:cs typeface="Arial" pitchFamily="34" charset="0"/>
              </a:rPr>
            </a:b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325112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</a:pP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Закон 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РК «О религиозной деятельности и религиозных объединениях» з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акрепил право на свободу совести, провозглашенную Конституцией, важность межконфессионального согласия, религиозной толерантности и уважения религиозных убеждений граждан, юридическое равенство религиозных объединений перед законом. Определил приоритеты государства во взаимоотношениях с религиозными объединениями. Укрепил принципы светскости государственного устройства. Закон регламентирует порядок деятельности религиозных объединений.</a:t>
            </a:r>
          </a:p>
          <a:p>
            <a:pPr>
              <a:spcBef>
                <a:spcPts val="600"/>
              </a:spcBef>
            </a:pP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Закон РК «О национальной безопасности Республики Казахстан»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от 06 января 2012 года» регулирует правовые отношения в области национальной безопасности Республики Казахстан и определяет содержание и принципы обеспечения безопасности человека и гражданина, общества и государства, систему, цели и направления обеспечения национальной безопасности Республики Казахстан.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785794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ru-RU" sz="2400" b="1" cap="all" dirty="0" smtClean="0">
                <a:latin typeface="Arial" pitchFamily="34" charset="0"/>
                <a:cs typeface="Arial" pitchFamily="34" charset="0"/>
              </a:rPr>
              <a:t>ПРАВОВАЯ ОСНОВА ПРОТИВОДЕЙСТВИЯ ЭКСТРЕМИЗМУ В РЕСПУБЛИКЕ КАЗАХСТАН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400" dirty="0" smtClean="0">
                <a:latin typeface="Arial" pitchFamily="34" charset="0"/>
                <a:cs typeface="Arial" pitchFamily="34" charset="0"/>
              </a:rPr>
            </a:b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75656"/>
            <a:ext cx="8229600" cy="4325112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</a:pP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Кодекс 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РК об административных правонарушениях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устанавливает административную ответственность за нарушение законодательства Республики Казахстан о религиозной деятельности и религиозных объединениях, а также за совершение иных административных правонарушений, содержащих признаки экстремизма.</a:t>
            </a:r>
          </a:p>
          <a:p>
            <a:pPr>
              <a:spcBef>
                <a:spcPts val="600"/>
              </a:spcBef>
            </a:pP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Уголовный 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кодекс РК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определяет, какие экстремистские деяния относятся к уголовным правонарушениям, за совершение которых установлена уголовная ответственность. </a:t>
            </a:r>
          </a:p>
          <a:p>
            <a:pPr>
              <a:spcBef>
                <a:spcPts val="600"/>
              </a:spcBef>
            </a:pP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785794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Закон Республики Казахстан «О средствах массовой информации» от 23 июля 1999 года № 451-I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400" dirty="0" smtClean="0">
                <a:latin typeface="Arial" pitchFamily="34" charset="0"/>
                <a:cs typeface="Arial" pitchFamily="34" charset="0"/>
              </a:rPr>
            </a:b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43050"/>
            <a:ext cx="8229600" cy="4325112"/>
          </a:xfrm>
        </p:spPr>
        <p:txBody>
          <a:bodyPr>
            <a:noAutofit/>
          </a:bodyPr>
          <a:lstStyle/>
          <a:p>
            <a:pPr fontAlgn="base">
              <a:spcBef>
                <a:spcPts val="600"/>
              </a:spcBef>
              <a:buNone/>
            </a:pPr>
            <a:r>
              <a:rPr lang="ru-RU" sz="1500" b="1" dirty="0" smtClean="0">
                <a:latin typeface="Arial" pitchFamily="34" charset="0"/>
                <a:cs typeface="Arial" pitchFamily="34" charset="0"/>
              </a:rPr>
              <a:t>Статья </a:t>
            </a:r>
            <a:r>
              <a:rPr lang="ru-RU" sz="1500" b="1" dirty="0" smtClean="0">
                <a:latin typeface="Arial" pitchFamily="34" charset="0"/>
                <a:cs typeface="Arial" pitchFamily="34" charset="0"/>
              </a:rPr>
              <a:t>2. Свобода слова, получения и распространения информации</a:t>
            </a:r>
            <a:endParaRPr lang="ru-RU" sz="1500" dirty="0" smtClean="0">
              <a:latin typeface="Arial" pitchFamily="34" charset="0"/>
              <a:cs typeface="Arial" pitchFamily="34" charset="0"/>
            </a:endParaRPr>
          </a:p>
          <a:p>
            <a:pPr fontAlgn="base">
              <a:spcBef>
                <a:spcPts val="600"/>
              </a:spcBef>
              <a:buNone/>
            </a:pPr>
            <a:r>
              <a:rPr lang="ru-RU" sz="1500" dirty="0" smtClean="0">
                <a:latin typeface="Arial" pitchFamily="34" charset="0"/>
                <a:cs typeface="Arial" pitchFamily="34" charset="0"/>
              </a:rPr>
              <a:t>      1. Свобода слова, творчества, выражения в печатной и иной форме своих взглядов и убеждений, получения и распространения информации любым не запрещенным законом способом гарантируются </a:t>
            </a:r>
            <a:r>
              <a:rPr lang="ru-RU" sz="1500" dirty="0" smtClean="0">
                <a:latin typeface="Arial" pitchFamily="34" charset="0"/>
                <a:cs typeface="Arial" pitchFamily="34" charset="0"/>
                <a:hlinkClick r:id="rId2"/>
              </a:rPr>
              <a:t>Конституцией</a:t>
            </a:r>
            <a:r>
              <a:rPr lang="ru-RU" sz="1500" dirty="0" smtClean="0">
                <a:latin typeface="Arial" pitchFamily="34" charset="0"/>
                <a:cs typeface="Arial" pitchFamily="34" charset="0"/>
              </a:rPr>
              <a:t> Республики Казахстан.</a:t>
            </a:r>
          </a:p>
          <a:p>
            <a:pPr fontAlgn="base">
              <a:spcBef>
                <a:spcPts val="600"/>
              </a:spcBef>
              <a:buNone/>
            </a:pPr>
            <a:r>
              <a:rPr lang="ru-RU" sz="1500" dirty="0" smtClean="0">
                <a:latin typeface="Arial" pitchFamily="34" charset="0"/>
                <a:cs typeface="Arial" pitchFamily="34" charset="0"/>
              </a:rPr>
              <a:t>      Цензура запрещается.</a:t>
            </a:r>
          </a:p>
          <a:p>
            <a:pPr fontAlgn="base">
              <a:spcBef>
                <a:spcPts val="600"/>
              </a:spcBef>
              <a:buNone/>
            </a:pPr>
            <a:r>
              <a:rPr lang="ru-RU" sz="1500" dirty="0" smtClean="0">
                <a:latin typeface="Arial" pitchFamily="34" charset="0"/>
                <a:cs typeface="Arial" pitchFamily="34" charset="0"/>
              </a:rPr>
              <a:t>      2. Государственные органы, общественные объединения, должностные лица и средства массовой информации обязаны обеспечить каждому гражданину возможность ознакомиться с затрагивающими его права и интересы документами, решениями и источниками информации.</a:t>
            </a:r>
          </a:p>
          <a:p>
            <a:pPr fontAlgn="base">
              <a:spcBef>
                <a:spcPts val="600"/>
              </a:spcBef>
              <a:buNone/>
            </a:pPr>
            <a:r>
              <a:rPr lang="ru-RU" sz="1500" dirty="0" smtClean="0">
                <a:latin typeface="Arial" pitchFamily="34" charset="0"/>
                <a:cs typeface="Arial" pitchFamily="34" charset="0"/>
              </a:rPr>
              <a:t>      2-1. Средства массовой информации обязаны содействовать </a:t>
            </a:r>
            <a:r>
              <a:rPr lang="ru-RU" sz="1500" dirty="0" smtClean="0">
                <a:latin typeface="Arial" pitchFamily="34" charset="0"/>
                <a:cs typeface="Arial" pitchFamily="34" charset="0"/>
                <a:hlinkClick r:id="rId3"/>
              </a:rPr>
              <a:t>государственным органам</a:t>
            </a:r>
            <a:r>
              <a:rPr lang="ru-RU" sz="1500" dirty="0" smtClean="0">
                <a:latin typeface="Arial" pitchFamily="34" charset="0"/>
                <a:cs typeface="Arial" pitchFamily="34" charset="0"/>
              </a:rPr>
              <a:t>, осуществляющим противодействие терроризму.</a:t>
            </a:r>
          </a:p>
          <a:p>
            <a:pPr fontAlgn="base">
              <a:spcBef>
                <a:spcPts val="600"/>
              </a:spcBef>
              <a:buNone/>
            </a:pPr>
            <a:r>
              <a:rPr lang="ru-RU" sz="1500" dirty="0" smtClean="0">
                <a:latin typeface="Arial" pitchFamily="34" charset="0"/>
                <a:cs typeface="Arial" pitchFamily="34" charset="0"/>
              </a:rPr>
              <a:t>      3. Не допускаются разглашение сведений, составляющих </a:t>
            </a:r>
            <a:r>
              <a:rPr lang="ru-RU" sz="1500" dirty="0" smtClean="0">
                <a:latin typeface="Arial" pitchFamily="34" charset="0"/>
                <a:cs typeface="Arial" pitchFamily="34" charset="0"/>
                <a:hlinkClick r:id="rId4"/>
              </a:rPr>
              <a:t>государственные секреты</a:t>
            </a:r>
            <a:r>
              <a:rPr lang="ru-RU" sz="1500" dirty="0" smtClean="0">
                <a:latin typeface="Arial" pitchFamily="34" charset="0"/>
                <a:cs typeface="Arial" pitchFamily="34" charset="0"/>
              </a:rPr>
              <a:t> или иную </a:t>
            </a:r>
            <a:r>
              <a:rPr lang="ru-RU" sz="1500" dirty="0" smtClean="0">
                <a:latin typeface="Arial" pitchFamily="34" charset="0"/>
                <a:cs typeface="Arial" pitchFamily="34" charset="0"/>
                <a:hlinkClick r:id="rId5"/>
              </a:rPr>
              <a:t>охраняемую</a:t>
            </a:r>
            <a:r>
              <a:rPr lang="ru-RU" sz="1500" dirty="0" smtClean="0">
                <a:latin typeface="Arial" pitchFamily="34" charset="0"/>
                <a:cs typeface="Arial" pitchFamily="34" charset="0"/>
              </a:rPr>
              <a:t> </a:t>
            </a:r>
            <a:r>
              <a:rPr lang="ru-RU" sz="1500" dirty="0" smtClean="0">
                <a:latin typeface="Arial" pitchFamily="34" charset="0"/>
                <a:cs typeface="Arial" pitchFamily="34" charset="0"/>
                <a:hlinkClick r:id="rId6"/>
              </a:rPr>
              <a:t>законом</a:t>
            </a:r>
            <a:r>
              <a:rPr lang="ru-RU" sz="1500" dirty="0" smtClean="0">
                <a:latin typeface="Arial" pitchFamily="34" charset="0"/>
                <a:cs typeface="Arial" pitchFamily="34" charset="0"/>
              </a:rPr>
              <a:t> </a:t>
            </a:r>
            <a:r>
              <a:rPr lang="ru-RU" sz="1500" dirty="0" smtClean="0">
                <a:latin typeface="Arial" pitchFamily="34" charset="0"/>
                <a:cs typeface="Arial" pitchFamily="34" charset="0"/>
                <a:hlinkClick r:id="rId7"/>
              </a:rPr>
              <a:t>тайну</a:t>
            </a:r>
            <a:r>
              <a:rPr lang="ru-RU" sz="1500" dirty="0" smtClean="0">
                <a:latin typeface="Arial" pitchFamily="34" charset="0"/>
                <a:cs typeface="Arial" pitchFamily="34" charset="0"/>
              </a:rPr>
              <a:t>, пропаганда и оправдание экстремизма или терроризма, распространение информации, раскрывающей технические приемы и тактику антитеррористических операций в период их проведения, пропаганда наркотических средств, психотропных веществ, их аналогов и </a:t>
            </a:r>
            <a:r>
              <a:rPr lang="ru-RU" sz="1500" dirty="0" err="1" smtClean="0">
                <a:latin typeface="Arial" pitchFamily="34" charset="0"/>
                <a:cs typeface="Arial" pitchFamily="34" charset="0"/>
              </a:rPr>
              <a:t>прекурсоров</a:t>
            </a:r>
            <a:r>
              <a:rPr lang="ru-RU" sz="1500" dirty="0" smtClean="0">
                <a:latin typeface="Arial" pitchFamily="34" charset="0"/>
                <a:cs typeface="Arial" pitchFamily="34" charset="0"/>
              </a:rPr>
              <a:t>, а также культа жестокости, насилия и порнографии.</a:t>
            </a:r>
          </a:p>
          <a:p>
            <a:pPr fontAlgn="base">
              <a:spcBef>
                <a:spcPts val="600"/>
              </a:spcBef>
              <a:buNone/>
            </a:pPr>
            <a:r>
              <a:rPr lang="ru-RU" sz="1500" dirty="0" smtClean="0">
                <a:latin typeface="Arial" pitchFamily="34" charset="0"/>
                <a:cs typeface="Arial" pitchFamily="34" charset="0"/>
              </a:rPr>
              <a:t>      4. Не допускается использование средства массовой информации в целях совершения уголовных и административных правонарушений.</a:t>
            </a:r>
          </a:p>
          <a:p>
            <a:pPr>
              <a:spcBef>
                <a:spcPts val="600"/>
              </a:spcBef>
              <a:buNone/>
            </a:pPr>
            <a:endParaRPr lang="ru-RU" sz="15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14356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Закон Республики Казахстан «О средствах массовой информации» от 23 июля 1999 года № 451-I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400" dirty="0" smtClean="0">
                <a:latin typeface="Arial" pitchFamily="34" charset="0"/>
                <a:cs typeface="Arial" pitchFamily="34" charset="0"/>
              </a:rPr>
            </a:b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4325112"/>
          </a:xfrm>
        </p:spPr>
        <p:txBody>
          <a:bodyPr>
            <a:noAutofit/>
          </a:bodyPr>
          <a:lstStyle/>
          <a:p>
            <a:pPr fontAlgn="base">
              <a:spcBef>
                <a:spcPts val="600"/>
              </a:spcBef>
              <a:buNone/>
            </a:pPr>
            <a:r>
              <a:rPr lang="ru-RU" sz="1600" b="1" dirty="0" smtClean="0">
                <a:latin typeface="Arial" pitchFamily="34" charset="0"/>
                <a:cs typeface="Arial" pitchFamily="34" charset="0"/>
              </a:rPr>
              <a:t>Статья </a:t>
            </a:r>
            <a:r>
              <a:rPr lang="ru-RU" sz="1600" b="1" dirty="0" smtClean="0">
                <a:latin typeface="Arial" pitchFamily="34" charset="0"/>
                <a:cs typeface="Arial" pitchFamily="34" charset="0"/>
              </a:rPr>
              <a:t>13. Приостановление и прекращение выпуска средства массовой информации либо распространения продукции средства массовой информации</a:t>
            </a:r>
            <a:endParaRPr lang="ru-RU" sz="1600" dirty="0" smtClean="0">
              <a:latin typeface="Arial" pitchFamily="34" charset="0"/>
              <a:cs typeface="Arial" pitchFamily="34" charset="0"/>
            </a:endParaRPr>
          </a:p>
          <a:p>
            <a:pPr fontAlgn="base">
              <a:spcBef>
                <a:spcPts val="600"/>
              </a:spcBef>
              <a:buNone/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      1. Приостановление либо прекращение выпуска средства массовой информации либо распространения продукции средства массовой информации возможно по решению собственника или суда.</a:t>
            </a:r>
          </a:p>
          <a:p>
            <a:pPr fontAlgn="base">
              <a:spcBef>
                <a:spcPts val="600"/>
              </a:spcBef>
              <a:buNone/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      Приостановление доступа к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интернет-ресурсу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осуществляется по предписанию Генерального Прокурора Республики Казахстан или его заместителей в случаях, предусмотренных законами Республики Казахстан.</a:t>
            </a:r>
          </a:p>
          <a:p>
            <a:pPr fontAlgn="base">
              <a:spcBef>
                <a:spcPts val="600"/>
              </a:spcBef>
              <a:buNone/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     </a:t>
            </a:r>
            <a:endParaRPr lang="ru-RU" sz="16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41</TotalTime>
  <Words>1217</Words>
  <Application>Microsoft Office PowerPoint</Application>
  <PresentationFormat>Экран (4:3)</PresentationFormat>
  <Paragraphs>219</Paragraphs>
  <Slides>40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40</vt:i4>
      </vt:variant>
    </vt:vector>
  </HeadingPairs>
  <TitlesOfParts>
    <vt:vector size="41" baseType="lpstr">
      <vt:lpstr>Городская</vt:lpstr>
      <vt:lpstr>ПРАВОВАЯ ОСНОВА ПРОТИВОДЕЙСТВИЯ ЭКСТРЕМИЗМУ В РЕСПУБЛИКЕ КАЗАХСТАН </vt:lpstr>
      <vt:lpstr>Слайд 2</vt:lpstr>
      <vt:lpstr>Правовую основу противодействия экстремизму составляют следующие нормативные правовые акты: </vt:lpstr>
      <vt:lpstr>ПРАВОВАЯ ОСНОВА ПРОТИВОДЕЙСТВИЯ ЭКСТРЕМИЗМУ В РЕСПУБЛИКЕ КАЗАХСТАН </vt:lpstr>
      <vt:lpstr>ПРАВОВАЯ ОСНОВА ПРОТИВОДЕЙСТВИЯ ЭКСТРЕМИЗМУ В РЕСПУБЛИКЕ КАЗАХСТАН </vt:lpstr>
      <vt:lpstr>ПРАВОВАЯ ОСНОВА ПРОТИВОДЕЙСТВИЯ ЭКСТРЕМИЗМУ В РЕСПУБЛИКЕ КАЗАХСТАН </vt:lpstr>
      <vt:lpstr>ПРАВОВАЯ ОСНОВА ПРОТИВОДЕЙСТВИЯ ЭКСТРЕМИЗМУ В РЕСПУБЛИКЕ КАЗАХСТАН </vt:lpstr>
      <vt:lpstr>Закон Республики Казахстан «О средствах массовой информации» от 23 июля 1999 года № 451-I </vt:lpstr>
      <vt:lpstr>Закон Республики Казахстан «О средствах массовой информации» от 23 июля 1999 года № 451-I </vt:lpstr>
      <vt:lpstr>Закон Республики Казахстан «О средствах массовой информации» от 23 июля 1999 года № 451-I </vt:lpstr>
      <vt:lpstr>Закон Республики Казахстан «О средствах массовой информации» от 23 июля 1999 года № 451-I </vt:lpstr>
      <vt:lpstr>Закон Республики Казахстан «О религиозной деятельности и религиозных объединениях» от 11 октября 2011 года № 483-IV ЗРК </vt:lpstr>
      <vt:lpstr>Закон Республики Казахстан «О религиозной деятельности и религиозных объединениях» от 11 октября 2011 года № 483-IV ЗРК </vt:lpstr>
      <vt:lpstr>Закон Республики Казахстан «О религиозной деятельности и религиозных объединениях» от 11 октября 2011 года № 483-IV ЗРК </vt:lpstr>
      <vt:lpstr>Закон Республики Казахстан «О религиозной деятельности и религиозных объединениях» от 11 октября 2011 года № 483-IV ЗРК </vt:lpstr>
      <vt:lpstr>Закон Республики Казахстан «О религиозной деятельности и религиозных объединениях» от 11 октября 2011 года № 483-IV ЗРК </vt:lpstr>
      <vt:lpstr>Закон Республики Казахстан «О религиозной деятельности и религиозных объединениях» от 11 октября 2011 года № 483-IV ЗРК </vt:lpstr>
      <vt:lpstr>Закон Республики Казахстан «О религиозной деятельности и религиозных объединениях» от 11 октября 2011 года № 483-IV ЗРК </vt:lpstr>
      <vt:lpstr>Закон Республики Казахстан «О религиозной деятельности и религиозных объединениях» от 11 октября 2011 года № 483-IV ЗРК </vt:lpstr>
      <vt:lpstr>Закон Республики Казахстан «О религиозной деятельности и религиозных объединениях» от 11 октября 2011 года № 483-IV ЗРК </vt:lpstr>
      <vt:lpstr>Закон Республики Казахстан «О противодействии экстремизму» от 18 февраля 2005 года № 31-III ЗРК </vt:lpstr>
      <vt:lpstr>Закон Республики Казахстан «О противодействии экстремизму» от 18 февраля 2005 года № 31-III ЗРК </vt:lpstr>
      <vt:lpstr>Закон Республики Казахстан «О противодействии экстремизму» от 18 февраля 2005 года № 31-III ЗРК </vt:lpstr>
      <vt:lpstr>Закон Республики Казахстан «О противодействии экстремизму» от 18 февраля 2005 года № 31-III ЗРК </vt:lpstr>
      <vt:lpstr>Закон Республики Казахстан «О противодействии экстремизму» от 18 февраля 2005 года № 31-III ЗРК </vt:lpstr>
      <vt:lpstr>Закон Республики Казахстан «О противодействии экстремизму» от 18 февраля 2005 года № 31-III ЗРК </vt:lpstr>
      <vt:lpstr>Закон РК «О национальной безопасности Республики Казахстан» от 06 января 2012 года» </vt:lpstr>
      <vt:lpstr>Закон РК «О национальной безопасности Республики Казахстан» от 06 января 2012 года» </vt:lpstr>
      <vt:lpstr>Закон РК «О национальной безопасности Республики Казахстан» от 06 января 2012 года» </vt:lpstr>
      <vt:lpstr>Закон РК «О национальной безопасности Республики Казахстан» от 06 января 2012 года» </vt:lpstr>
      <vt:lpstr>Закон РК «О национальной безопасности Республики Казахстан» от 06 января 2012 года» </vt:lpstr>
      <vt:lpstr>Закон РК «О национальной безопасности Республики Казахстан» от 06 января 2012 года» </vt:lpstr>
      <vt:lpstr>Закон РК «О национальной безопасности Республики Казахстан» от 06 января 2012 года» </vt:lpstr>
      <vt:lpstr>Закон РК «О национальной безопасности Республики Казахстан» от 06 января 2012 года» </vt:lpstr>
      <vt:lpstr>Закон РК «О национальной безопасности Республики Казахстан» от 06 января 2012 года» </vt:lpstr>
      <vt:lpstr>Закон РК «О национальной безопасности Республики Казахстан» от 06 января 2012 года» </vt:lpstr>
      <vt:lpstr>Закон РК «О национальной безопасности Республики Казахстан» от 06 января 2012 года» </vt:lpstr>
      <vt:lpstr>Закон РК «О национальной безопасности Республики Казахстан» от 06 января 2012 года» </vt:lpstr>
      <vt:lpstr>Закон РК «О национальной безопасности Республики Казахстан» от 06 января 2012 года» </vt:lpstr>
      <vt:lpstr>Сообщить о проявлениях экстремизма: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ПРАВОВАЯ ОСНОВА ПРОТИВОДЕЙСТВИЯ ЭКСТРЕМИЗМУ В РЕСПУБЛИКЕ КАЗАХСТАН</dc:title>
  <dc:creator>User2</dc:creator>
  <cp:lastModifiedBy>User2</cp:lastModifiedBy>
  <cp:revision>11</cp:revision>
  <dcterms:created xsi:type="dcterms:W3CDTF">2017-09-30T13:50:43Z</dcterms:created>
  <dcterms:modified xsi:type="dcterms:W3CDTF">2017-09-30T14:32:19Z</dcterms:modified>
</cp:coreProperties>
</file>