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E1982355-4640-4DA2-9425-145E3210886F}" type="datetimeFigureOut">
              <a:rPr lang="ru-RU" smtClean="0"/>
              <a:pPr/>
              <a:t>30.09.2017</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3039FCA-59CB-4360-9F34-BE8087127FC6}"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1982355-4640-4DA2-9425-145E3210886F}" type="datetimeFigureOut">
              <a:rPr lang="ru-RU" smtClean="0"/>
              <a:pPr/>
              <a:t>30.09.2017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3039FCA-59CB-4360-9F34-BE8087127FC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1982355-4640-4DA2-9425-145E3210886F}" type="datetimeFigureOut">
              <a:rPr lang="ru-RU" smtClean="0"/>
              <a:pPr/>
              <a:t>30.09.2017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3039FCA-59CB-4360-9F34-BE8087127FC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1982355-4640-4DA2-9425-145E3210886F}" type="datetimeFigureOut">
              <a:rPr lang="ru-RU" smtClean="0"/>
              <a:pPr/>
              <a:t>30.09.2017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3039FCA-59CB-4360-9F34-BE8087127FC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E1982355-4640-4DA2-9425-145E3210886F}" type="datetimeFigureOut">
              <a:rPr lang="ru-RU" smtClean="0"/>
              <a:pPr/>
              <a:t>30.09.2017</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3039FCA-59CB-4360-9F34-BE8087127FC6}"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1982355-4640-4DA2-9425-145E3210886F}" type="datetimeFigureOut">
              <a:rPr lang="ru-RU" smtClean="0"/>
              <a:pPr/>
              <a:t>30.09.2017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83039FCA-59CB-4360-9F34-BE8087127FC6}"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1982355-4640-4DA2-9425-145E3210886F}" type="datetimeFigureOut">
              <a:rPr lang="ru-RU" smtClean="0"/>
              <a:pPr/>
              <a:t>30.09.2017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83039FCA-59CB-4360-9F34-BE8087127FC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1982355-4640-4DA2-9425-145E3210886F}" type="datetimeFigureOut">
              <a:rPr lang="ru-RU" smtClean="0"/>
              <a:pPr/>
              <a:t>30.09.2017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3039FCA-59CB-4360-9F34-BE8087127FC6}"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E1982355-4640-4DA2-9425-145E3210886F}" type="datetimeFigureOut">
              <a:rPr lang="ru-RU" smtClean="0"/>
              <a:pPr/>
              <a:t>30.09.2017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83039FCA-59CB-4360-9F34-BE8087127FC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E1982355-4640-4DA2-9425-145E3210886F}" type="datetimeFigureOut">
              <a:rPr lang="ru-RU" smtClean="0"/>
              <a:pPr/>
              <a:t>30.09.2017</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3039FCA-59CB-4360-9F34-BE8087127FC6}"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E1982355-4640-4DA2-9425-145E3210886F}" type="datetimeFigureOut">
              <a:rPr lang="ru-RU" smtClean="0"/>
              <a:pPr/>
              <a:t>30.09.2017</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3039FCA-59CB-4360-9F34-BE8087127FC6}"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1982355-4640-4DA2-9425-145E3210886F}" type="datetimeFigureOut">
              <a:rPr lang="ru-RU" smtClean="0"/>
              <a:pPr/>
              <a:t>30.09.2017</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3039FCA-59CB-4360-9F34-BE8087127FC6}"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500042"/>
            <a:ext cx="8229600" cy="2209800"/>
          </a:xfrm>
        </p:spPr>
        <p:txBody>
          <a:bodyPr>
            <a:noAutofit/>
          </a:bodyPr>
          <a:lstStyle/>
          <a:p>
            <a:pPr fontAlgn="base"/>
            <a:r>
              <a:rPr lang="ru-RU" sz="3600" b="1" dirty="0"/>
              <a:t>АДМИНИСТРАТИВНО-ПРАВОВАЯ </a:t>
            </a:r>
            <a:r>
              <a:rPr lang="ru-RU" sz="3600" b="1" dirty="0" smtClean="0"/>
              <a:t>ОСНОВА</a:t>
            </a:r>
            <a:r>
              <a:rPr lang="en-US" sz="3600" b="1" dirty="0" smtClean="0"/>
              <a:t> </a:t>
            </a:r>
            <a:r>
              <a:rPr lang="ru-RU" sz="3600" b="1" cap="all" dirty="0" smtClean="0"/>
              <a:t>ПРОТИВОДЕЙСТВИЯ </a:t>
            </a:r>
            <a:r>
              <a:rPr lang="ru-RU" sz="3600" b="1" cap="all" dirty="0"/>
              <a:t>ЭКСТРЕМИЗМУ </a:t>
            </a:r>
            <a:r>
              <a:rPr lang="en-US" sz="3600" b="1" cap="all" dirty="0" smtClean="0"/>
              <a:t/>
            </a:r>
            <a:br>
              <a:rPr lang="en-US" sz="3600" b="1" cap="all" dirty="0" smtClean="0"/>
            </a:br>
            <a:r>
              <a:rPr lang="ru-RU" sz="3600" b="1" cap="all" dirty="0" smtClean="0"/>
              <a:t>В </a:t>
            </a:r>
            <a:r>
              <a:rPr lang="ru-RU" sz="3600" b="1" cap="all" dirty="0"/>
              <a:t>РЕСПУБЛИКЕ </a:t>
            </a:r>
            <a:r>
              <a:rPr lang="ru-RU" sz="3600" b="1" cap="all" dirty="0" smtClean="0"/>
              <a:t>КАЗАХСТАН</a:t>
            </a:r>
            <a:endParaRPr lang="ru-RU" sz="3600" dirty="0"/>
          </a:p>
        </p:txBody>
      </p:sp>
      <p:sp>
        <p:nvSpPr>
          <p:cNvPr id="3" name="Подзаголовок 2"/>
          <p:cNvSpPr>
            <a:spLocks noGrp="1"/>
          </p:cNvSpPr>
          <p:nvPr>
            <p:ph type="subTitle" idx="1"/>
          </p:nvPr>
        </p:nvSpPr>
        <p:spPr/>
        <p:txBody>
          <a:bodyPr/>
          <a:lstStyle/>
          <a:p>
            <a:endParaRPr lang="ru-RU"/>
          </a:p>
        </p:txBody>
      </p:sp>
      <p:pic>
        <p:nvPicPr>
          <p:cNvPr id="1026" name="Picture 2" descr="C:\Users\User2\Desktop\28-09-2017_18-01-38\28643.jpg"/>
          <p:cNvPicPr>
            <a:picLocks noChangeAspect="1" noChangeArrowheads="1"/>
          </p:cNvPicPr>
          <p:nvPr/>
        </p:nvPicPr>
        <p:blipFill>
          <a:blip r:embed="rId2"/>
          <a:srcRect/>
          <a:stretch>
            <a:fillRect/>
          </a:stretch>
        </p:blipFill>
        <p:spPr bwMode="auto">
          <a:xfrm>
            <a:off x="2357422" y="2857496"/>
            <a:ext cx="6219825" cy="34956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214422"/>
            <a:ext cx="8229600" cy="4526280"/>
          </a:xfrm>
        </p:spPr>
        <p:txBody>
          <a:bodyPr>
            <a:noAutofit/>
          </a:bodyPr>
          <a:lstStyle/>
          <a:p>
            <a:pPr fontAlgn="base">
              <a:buNone/>
            </a:pPr>
            <a:r>
              <a:rPr lang="ru-RU" sz="1900" dirty="0" smtClean="0"/>
              <a:t>     </a:t>
            </a:r>
          </a:p>
          <a:p>
            <a:pPr fontAlgn="base">
              <a:buNone/>
            </a:pPr>
            <a:r>
              <a:rPr lang="ru-RU" sz="1900" dirty="0" smtClean="0"/>
              <a:t>     5. Действия, предусмотренные частями третьей и четвертой настоящей статьи, совершенные повторно в течение года после наложения административного взыскания, – влекут штраф на физических лиц в размере двухсот, на должностных лиц – в размере трехсот, на субъектов малого предпринимательства или некоммерческие организации – в размере трехсот пятидесяти, на субъектов среднего предпринимательства – в размере четырехсот, на субъектов крупного предпринимательства – в размере двух тысяч месячных расчетных показателей, с лишением лицензии на деятельность по организации телевизионного и (или) радиовещания и запрещением деятельности юридического лица.</a:t>
            </a:r>
            <a:endParaRPr lang="ru-RU" sz="1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214422"/>
            <a:ext cx="8229600" cy="4526280"/>
          </a:xfrm>
        </p:spPr>
        <p:txBody>
          <a:bodyPr>
            <a:noAutofit/>
          </a:bodyPr>
          <a:lstStyle/>
          <a:p>
            <a:pPr fontAlgn="base">
              <a:spcBef>
                <a:spcPts val="600"/>
              </a:spcBef>
              <a:buNone/>
            </a:pPr>
            <a:r>
              <a:rPr lang="ru-RU" sz="1900" dirty="0" smtClean="0"/>
              <a:t>     </a:t>
            </a:r>
          </a:p>
          <a:p>
            <a:pPr fontAlgn="base">
              <a:spcBef>
                <a:spcPts val="600"/>
              </a:spcBef>
              <a:buNone/>
            </a:pPr>
            <a:r>
              <a:rPr lang="ru-RU" sz="2000" b="1" dirty="0" smtClean="0"/>
              <a:t>Статья 477. Нарушение правового режима в зоне проведения антитеррористической операции</a:t>
            </a:r>
            <a:endParaRPr lang="ru-RU" sz="2000" dirty="0" smtClean="0"/>
          </a:p>
          <a:p>
            <a:pPr fontAlgn="base">
              <a:spcBef>
                <a:spcPts val="600"/>
              </a:spcBef>
              <a:buNone/>
            </a:pPr>
            <a:r>
              <a:rPr lang="ru-RU" sz="2000" dirty="0" smtClean="0"/>
              <a:t>      Нарушение правового режима или невыполнение требований, установленных в связи с объявлением антитеррористической операции, в части:</a:t>
            </a:r>
          </a:p>
          <a:p>
            <a:pPr fontAlgn="base">
              <a:spcBef>
                <a:spcPts val="600"/>
              </a:spcBef>
              <a:buNone/>
            </a:pPr>
            <a:r>
              <a:rPr lang="ru-RU" sz="2000" dirty="0" smtClean="0"/>
              <a:t>      1) особого режима въезда и выезда;</a:t>
            </a:r>
          </a:p>
          <a:p>
            <a:pPr fontAlgn="base">
              <a:spcBef>
                <a:spcPts val="600"/>
              </a:spcBef>
              <a:buNone/>
            </a:pPr>
            <a:r>
              <a:rPr lang="ru-RU" sz="2000" dirty="0" smtClean="0"/>
              <a:t>      2) запрещения нахождения физических лиц на отдельных участках местности и объектах, а также воспрепятствования отбуксировки транспортных средств;</a:t>
            </a:r>
          </a:p>
          <a:p>
            <a:pPr fontAlgn="base">
              <a:spcBef>
                <a:spcPts val="600"/>
              </a:spcBef>
              <a:buNone/>
            </a:pPr>
            <a:r>
              <a:rPr lang="ru-RU" sz="2000" dirty="0" smtClean="0"/>
              <a:t>      2-1) нахождения в зоне проведения антитеррористической операции представителей средств массовой информации и осуществления ими звукозаписи, фото- и видеосъемки без разрешения руководителя оперативного штаба;</a:t>
            </a:r>
          </a:p>
          <a:p>
            <a:pPr fontAlgn="base">
              <a:spcBef>
                <a:spcPts val="600"/>
              </a:spcBef>
              <a:buNone/>
            </a:pPr>
            <a:r>
              <a:rPr lang="ru-RU" sz="2000" dirty="0" smtClean="0"/>
              <a:t>    </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214422"/>
            <a:ext cx="8229600" cy="4526280"/>
          </a:xfrm>
        </p:spPr>
        <p:txBody>
          <a:bodyPr>
            <a:noAutofit/>
          </a:bodyPr>
          <a:lstStyle/>
          <a:p>
            <a:pPr fontAlgn="base">
              <a:spcBef>
                <a:spcPts val="600"/>
              </a:spcBef>
              <a:buNone/>
            </a:pPr>
            <a:r>
              <a:rPr lang="ru-RU" sz="1900" dirty="0" smtClean="0"/>
              <a:t>     </a:t>
            </a:r>
          </a:p>
          <a:p>
            <a:pPr fontAlgn="base">
              <a:spcBef>
                <a:spcPts val="600"/>
              </a:spcBef>
              <a:buNone/>
            </a:pPr>
            <a:r>
              <a:rPr lang="ru-RU" sz="2000" dirty="0" smtClean="0"/>
              <a:t>      3) воспрепятствования проверке документов, удостоверяющих личность физических лиц, проведению личного досмотра и досмотра вещей, находящихся при физическом лице, досмотра транспортных средств;</a:t>
            </a:r>
          </a:p>
          <a:p>
            <a:pPr fontAlgn="base">
              <a:spcBef>
                <a:spcPts val="600"/>
              </a:spcBef>
              <a:buNone/>
            </a:pPr>
            <a:r>
              <a:rPr lang="ru-RU" sz="2000" dirty="0" smtClean="0"/>
              <a:t>      4) особых правил пользования связью;</a:t>
            </a:r>
          </a:p>
          <a:p>
            <a:pPr fontAlgn="base">
              <a:spcBef>
                <a:spcPts val="600"/>
              </a:spcBef>
              <a:buNone/>
            </a:pPr>
            <a:r>
              <a:rPr lang="ru-RU" sz="2000" dirty="0" smtClean="0"/>
              <a:t>      5) воспрепятствования изъятию транспортных средств для доставления лиц, нуждающихся в срочной медицинской помощи, в лечебные учреждения, проезда к месту совершения акта терроризма, а также для преследования и задержания лиц, подозреваемых в совершении акта терроризма, если промедление может создать реальную угрозу жизни или здоровью людей;</a:t>
            </a:r>
          </a:p>
          <a:p>
            <a:pPr fontAlgn="base">
              <a:spcBef>
                <a:spcPts val="600"/>
              </a:spcBef>
              <a:buNone/>
            </a:pPr>
            <a:r>
              <a:rPr lang="ru-RU" sz="2000" dirty="0" smtClean="0"/>
              <a:t>      6) приостановления деятельности опасных производственных объектов;</a:t>
            </a:r>
          </a:p>
          <a:p>
            <a:pPr fontAlgn="base">
              <a:spcBef>
                <a:spcPts val="600"/>
              </a:spcBef>
              <a:buNone/>
            </a:pPr>
            <a:r>
              <a:rPr lang="ru-RU" sz="2000" dirty="0" smtClean="0"/>
              <a:t>     </a:t>
            </a:r>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214422"/>
            <a:ext cx="8229600" cy="4526280"/>
          </a:xfrm>
        </p:spPr>
        <p:txBody>
          <a:bodyPr>
            <a:noAutofit/>
          </a:bodyPr>
          <a:lstStyle/>
          <a:p>
            <a:pPr fontAlgn="base">
              <a:spcBef>
                <a:spcPts val="600"/>
              </a:spcBef>
              <a:buNone/>
            </a:pPr>
            <a:r>
              <a:rPr lang="ru-RU" sz="1900" dirty="0" smtClean="0"/>
              <a:t>     </a:t>
            </a:r>
          </a:p>
          <a:p>
            <a:pPr fontAlgn="base">
              <a:spcBef>
                <a:spcPts val="600"/>
              </a:spcBef>
              <a:buNone/>
            </a:pPr>
            <a:r>
              <a:rPr lang="ru-RU" sz="2000" dirty="0" smtClean="0"/>
              <a:t>      7) воспрепятствования временному отселению физических лиц, проживающих в пределах территории, на которой введен правовой режим антитеррористической операции;</a:t>
            </a:r>
          </a:p>
          <a:p>
            <a:pPr fontAlgn="base">
              <a:spcBef>
                <a:spcPts val="600"/>
              </a:spcBef>
              <a:buNone/>
            </a:pPr>
            <a:r>
              <a:rPr lang="ru-RU" sz="2000" dirty="0" smtClean="0"/>
              <a:t>      8) введения карантина, проведения санитарно-противоэпидемических, ветеринарных мероприятий и мероприятий по карантину растений;</a:t>
            </a:r>
          </a:p>
          <a:p>
            <a:pPr fontAlgn="base">
              <a:spcBef>
                <a:spcPts val="600"/>
              </a:spcBef>
              <a:buNone/>
            </a:pPr>
            <a:r>
              <a:rPr lang="ru-RU" sz="2000" dirty="0" smtClean="0"/>
              <a:t>      9) воспрепятствования проникновению в жилые и иные помещения, находящиеся в собственности или во владении и в пользовании физических и юридических лиц, и на земельные участки, принадлежащие им на праве частной собственности или праве землепользования;</a:t>
            </a:r>
          </a:p>
          <a:p>
            <a:pPr fontAlgn="base">
              <a:spcBef>
                <a:spcPts val="600"/>
              </a:spcBef>
              <a:buNone/>
            </a:pPr>
            <a:r>
              <a:rPr lang="ru-RU" sz="2000" dirty="0" smtClean="0"/>
              <a:t>   </a:t>
            </a:r>
            <a:endParaRPr lang="ru-RU"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214422"/>
            <a:ext cx="8229600" cy="4526280"/>
          </a:xfrm>
        </p:spPr>
        <p:txBody>
          <a:bodyPr>
            <a:noAutofit/>
          </a:bodyPr>
          <a:lstStyle/>
          <a:p>
            <a:pPr fontAlgn="base">
              <a:spcBef>
                <a:spcPts val="600"/>
              </a:spcBef>
              <a:buNone/>
            </a:pPr>
            <a:r>
              <a:rPr lang="ru-RU" sz="1900" dirty="0" smtClean="0"/>
              <a:t>     </a:t>
            </a:r>
          </a:p>
          <a:p>
            <a:pPr fontAlgn="base">
              <a:spcBef>
                <a:spcPts val="600"/>
              </a:spcBef>
              <a:buNone/>
            </a:pPr>
            <a:r>
              <a:rPr lang="ru-RU" sz="2000" dirty="0" smtClean="0"/>
              <a:t>      10) ограничения или запрещения на торговлю оружием, боеприпасами, взрывчатыми веществами, сильнодействующими химическими и ядовитыми веществами, установления особого режима оборота лекарственных средств, наркотических средств, психотропных веществ и </a:t>
            </a:r>
            <a:r>
              <a:rPr lang="ru-RU" sz="2000" dirty="0" err="1" smtClean="0"/>
              <a:t>прекурсоров</a:t>
            </a:r>
            <a:r>
              <a:rPr lang="ru-RU" sz="2000" dirty="0" smtClean="0"/>
              <a:t>, этилового спирта и алкогольной продукции – влечет штраф на физических лиц в размере двадцати месячных расчетных показателей либо административный арест на срок до пятнадцати суток, на субъектов малого предпринимательства или некоммерческие организации – в размере восьмидесяти пяти, на субъектов среднего предпринимательства – в размере ста пятидесяти, на субъектов крупного предпринимательства – в размере двухсот пятидесяти месячных расчетных показателей, с приостановлением деятельности опасных производственных объектов.</a:t>
            </a: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428736"/>
            <a:ext cx="8401080" cy="4526280"/>
          </a:xfrm>
        </p:spPr>
        <p:txBody>
          <a:bodyPr>
            <a:noAutofit/>
          </a:bodyPr>
          <a:lstStyle/>
          <a:p>
            <a:pPr fontAlgn="base">
              <a:buNone/>
            </a:pPr>
            <a:r>
              <a:rPr lang="ru-RU" sz="1850" b="1" dirty="0" smtClean="0"/>
              <a:t>Статья 214. Нарушение законодательства Республики Казахстан о противодействии легализации (отмыванию) доходов, полученных преступным путем, и финансированию терроризма</a:t>
            </a:r>
            <a:endParaRPr lang="ru-RU" sz="1850" dirty="0" smtClean="0"/>
          </a:p>
          <a:p>
            <a:pPr fontAlgn="base">
              <a:spcBef>
                <a:spcPts val="1200"/>
              </a:spcBef>
              <a:buNone/>
            </a:pPr>
            <a:r>
              <a:rPr lang="ru-RU" sz="1850" dirty="0" smtClean="0"/>
              <a:t>      1. Нарушение субъектами финансового мониторинга законодательства Республики Казахстан о противодействии легализации (отмыванию) доходов, полученных преступным путем, и </a:t>
            </a:r>
            <a:r>
              <a:rPr lang="kk-KZ" sz="1850" dirty="0" smtClean="0"/>
              <a:t>ф</a:t>
            </a:r>
            <a:r>
              <a:rPr lang="ru-RU" sz="1850" dirty="0" err="1" smtClean="0"/>
              <a:t>инансированию</a:t>
            </a:r>
            <a:r>
              <a:rPr lang="ru-RU" sz="1850" dirty="0" smtClean="0"/>
              <a:t> терроризма в части документального фиксирования, хранения и предоставления информации об операциях, подлежащих финансовому мониторингу, их клиентах, надлежащей проверки клиентов (их представителей) и </a:t>
            </a:r>
            <a:r>
              <a:rPr lang="ru-RU" sz="1850" dirty="0" err="1" smtClean="0"/>
              <a:t>бенефициарных</a:t>
            </a:r>
            <a:r>
              <a:rPr lang="ru-RU" sz="1850" dirty="0" smtClean="0"/>
              <a:t> собственников, приостановления и отказа от проведения операций, подлежащих финансовому мониторингу, защиты документов, полученных в процессе своей деятельности, – влечет штраф на физических лиц в размере ста, на должностных лиц, нотариусов и адвокатов, субъектов малого предпринимательства или некоммерческие организации – в размере ста сорока, </a:t>
            </a:r>
            <a:r>
              <a:rPr lang="ru-RU" sz="1850" dirty="0" err="1" smtClean="0"/>
              <a:t>насубъектов</a:t>
            </a:r>
            <a:r>
              <a:rPr lang="ru-RU" sz="1850" dirty="0" smtClean="0"/>
              <a:t> среднего предпринимательства – в размере двухсот двадцати, на субъектов крупного предпринимательства – в размере четырехсот месячных расчетных показателей.</a:t>
            </a:r>
          </a:p>
          <a:p>
            <a:pPr fontAlgn="base">
              <a:buNone/>
            </a:pPr>
            <a:r>
              <a:rPr lang="ru-RU" sz="1850" dirty="0" smtClean="0"/>
              <a:t>    </a:t>
            </a:r>
            <a:endParaRPr lang="ru-RU" sz="185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p:txBody>
          <a:bodyPr>
            <a:normAutofit fontScale="55000" lnSpcReduction="20000"/>
          </a:bodyPr>
          <a:lstStyle/>
          <a:p>
            <a:pPr fontAlgn="base">
              <a:buNone/>
            </a:pPr>
            <a:r>
              <a:rPr lang="ru-RU" dirty="0" smtClean="0"/>
              <a:t>      2. Неисполнение субъектами финансового мониторинга обязанностей по разработке, принятию и (или) исполнению правил внутреннего контроля и программ его осуществления либо несоответствие правил внутреннего контроля требованиям законодательства Республики Казахстан о противодействии легализации (отмыванию) доходов, полученных преступным путем, и финансированию терроризма –</a:t>
            </a:r>
          </a:p>
          <a:p>
            <a:pPr fontAlgn="base">
              <a:buNone/>
            </a:pPr>
            <a:r>
              <a:rPr lang="ru-RU" dirty="0" smtClean="0"/>
              <a:t>      влечет штраф на физических лиц в размере ста, на должностных лиц, нотариусов и адвокатов, субъектов малого предпринимательства или некоммерческие организации – в размере ста шестидесяти, на</a:t>
            </a:r>
            <a:r>
              <a:rPr lang="en-US" dirty="0" smtClean="0"/>
              <a:t> </a:t>
            </a:r>
            <a:r>
              <a:rPr lang="ru-RU" dirty="0" smtClean="0"/>
              <a:t>субъектов среднего предпринимательства – в размере двухсот пятидесяти, на субъектов крупного предпринимательства – в размере девятисот месячных расчетных показателей.</a:t>
            </a:r>
          </a:p>
          <a:p>
            <a:pPr fontAlgn="base">
              <a:spcBef>
                <a:spcPts val="1200"/>
              </a:spcBef>
              <a:buNone/>
            </a:pPr>
            <a:r>
              <a:rPr lang="ru-RU" dirty="0" smtClean="0"/>
              <a:t>      3. Извещение должностными лицами субъектов финансового мониторинга своих клиентов и иных лиц о предоставленной в уполномоченный орган по финансовому мониторингу информации –</a:t>
            </a:r>
          </a:p>
          <a:p>
            <a:pPr fontAlgn="base">
              <a:buNone/>
            </a:pPr>
            <a:r>
              <a:rPr lang="ru-RU" dirty="0" smtClean="0"/>
              <a:t>      влечет штраф в размере ста пятидесяти месячных расчетных показателей.</a:t>
            </a:r>
          </a:p>
          <a:p>
            <a:pPr fontAlgn="base">
              <a:buNone/>
            </a:pPr>
            <a:r>
              <a:rPr lang="ru-RU" dirty="0" smtClean="0"/>
              <a:t>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p:txBody>
          <a:bodyPr>
            <a:normAutofit/>
          </a:bodyPr>
          <a:lstStyle/>
          <a:p>
            <a:pPr fontAlgn="base">
              <a:buNone/>
            </a:pPr>
            <a:r>
              <a:rPr lang="ru-RU" sz="1900" dirty="0" smtClean="0"/>
              <a:t>     </a:t>
            </a:r>
          </a:p>
          <a:p>
            <a:pPr fontAlgn="base">
              <a:buNone/>
            </a:pPr>
            <a:r>
              <a:rPr lang="ru-RU" sz="1900" dirty="0" smtClean="0"/>
              <a:t>      4. Действия (бездействие), предусмотренные частями первой, второй и третьей настоящей статьи, совершенные повторно в течение года после наложения административного взыскания, –</a:t>
            </a:r>
          </a:p>
          <a:p>
            <a:pPr fontAlgn="base">
              <a:buNone/>
            </a:pPr>
            <a:r>
              <a:rPr lang="ru-RU" sz="1900" dirty="0" smtClean="0"/>
              <a:t>      влекут штраф на физических лиц в размере ста пятидесяти, на должностных лиц, нотариусов и адвокатов, субъектов малого предпринимательства или некоммерческие организации – в размере ста восьмидесяти, </a:t>
            </a:r>
            <a:r>
              <a:rPr lang="ru-RU" sz="1900" dirty="0" err="1" smtClean="0"/>
              <a:t>насубъектов</a:t>
            </a:r>
            <a:r>
              <a:rPr lang="ru-RU" sz="1900" dirty="0" smtClean="0"/>
              <a:t> среднего предпринимательства – в размере трехсот, на субъектов крупного предпринимательства – в размере тысячи двухсот месячных расчетных показателей.</a:t>
            </a:r>
          </a:p>
          <a:p>
            <a:pPr fontAlgn="base">
              <a:buNone/>
            </a:pPr>
            <a:r>
              <a:rPr lang="ru-RU" sz="1900" dirty="0" smtClean="0"/>
              <a:t>    </a:t>
            </a:r>
            <a:endParaRPr lang="ru-RU" sz="19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500174"/>
            <a:ext cx="8229600" cy="4526280"/>
          </a:xfrm>
        </p:spPr>
        <p:txBody>
          <a:bodyPr>
            <a:noAutofit/>
          </a:bodyPr>
          <a:lstStyle/>
          <a:p>
            <a:pPr fontAlgn="base">
              <a:buNone/>
            </a:pPr>
            <a:r>
              <a:rPr lang="ru-RU" sz="1900" dirty="0" smtClean="0"/>
              <a:t>     </a:t>
            </a:r>
          </a:p>
          <a:p>
            <a:pPr fontAlgn="base">
              <a:buNone/>
            </a:pPr>
            <a:r>
              <a:rPr lang="ru-RU" sz="1900" dirty="0" smtClean="0"/>
              <a:t>      5. Действия (бездействие), предусмотренные частями первой, второй и третьей настоящей статьи, совершенные три и более раза в течение года после наложения административного взыскания, –</a:t>
            </a:r>
          </a:p>
          <a:p>
            <a:pPr fontAlgn="base">
              <a:buNone/>
            </a:pPr>
            <a:r>
              <a:rPr lang="ru-RU" sz="1900" dirty="0" smtClean="0"/>
              <a:t>      влекут штраф на физических лиц в размере двухсот, на должностных лиц, адвокатов, нотариусов, индивидуальных предпринимателей – в размере четырехсот, на товарные биржи, юридические лица, осуществляющие предпринимательскую деятельность в сфере оказания бухгалтерских услуг, </a:t>
            </a:r>
            <a:r>
              <a:rPr lang="ru-RU" sz="1900" dirty="0" err="1" smtClean="0"/>
              <a:t>микрофинансовые</a:t>
            </a:r>
            <a:r>
              <a:rPr lang="ru-RU" sz="1900" dirty="0" smtClean="0"/>
              <a:t> организации, операторов систем электронных денег, не являющихся банками, организаторов игорного бизнеса и лотерей, операторов почты, аудиторские организации – в размере двух тысяч месячных расчетных показателей, с приостановлением действия лицензии на определенный вид деятельности или временным лишением квалификационного аттестата (свидетельства) на срок до шести месяцев либо их лишением или приостановлением деятельности юридического лица на срок до трех месяцев.</a:t>
            </a:r>
          </a:p>
          <a:p>
            <a:pPr>
              <a:buNone/>
            </a:pPr>
            <a:endParaRPr lang="ru-RU" sz="1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142984"/>
            <a:ext cx="8401080" cy="4526280"/>
          </a:xfrm>
        </p:spPr>
        <p:txBody>
          <a:bodyPr>
            <a:noAutofit/>
          </a:bodyPr>
          <a:lstStyle/>
          <a:p>
            <a:pPr fontAlgn="base">
              <a:buNone/>
            </a:pPr>
            <a:r>
              <a:rPr lang="ru-RU" sz="1900" dirty="0" smtClean="0"/>
              <a:t>     </a:t>
            </a:r>
          </a:p>
          <a:p>
            <a:pPr fontAlgn="base">
              <a:buNone/>
            </a:pPr>
            <a:r>
              <a:rPr lang="ru-RU" sz="1900" dirty="0" smtClean="0"/>
              <a:t>      </a:t>
            </a:r>
            <a:r>
              <a:rPr lang="ru-RU" sz="1900" b="1" dirty="0" smtClean="0"/>
              <a:t>Статья 453. Изготовление, хранение, ввоз, перевозка, распространение на территории Республики Казахстан продукции средств массовой информации, а равно иной продукции</a:t>
            </a:r>
            <a:endParaRPr lang="ru-RU" sz="1900" dirty="0" smtClean="0"/>
          </a:p>
          <a:p>
            <a:pPr fontAlgn="base">
              <a:spcBef>
                <a:spcPts val="1200"/>
              </a:spcBef>
              <a:buNone/>
            </a:pPr>
            <a:r>
              <a:rPr lang="ru-RU" sz="1900" dirty="0" smtClean="0"/>
              <a:t>      1. Изготовление, хранение, ввоз, перевозка на территории Республики Казахстан продукции средств массовой информации, содержащей сведения и материалы, направленные на пропаганду или агитацию насильственного изменения конституционного строя, нарушения целостности Республики Казахстан, подрыва безопасности государства, войны, разжигания социальной, расовой, национальной, религиозной, сословной и родовой розни, культа жестокости, насилия и порнографии, – влекут штраф на физических лиц в размере двадцати, на должностных лиц – в размере двадцати пяти, </a:t>
            </a:r>
            <a:r>
              <a:rPr lang="ru-RU" sz="1900" dirty="0" err="1" smtClean="0"/>
              <a:t>насубъектов</a:t>
            </a:r>
            <a:r>
              <a:rPr lang="ru-RU" sz="1900" dirty="0" smtClean="0"/>
              <a:t> малого предпринимательства или некоммерческие организации – в размере пятидесяти, на субъектов среднего предпринимательства – в размере ста, на субъектов крупного предпринимательства – в размере двухсот месячных расчетных показателей, с конфискацией продукции средств массовой информации.</a:t>
            </a:r>
          </a:p>
          <a:p>
            <a:pPr fontAlgn="base">
              <a:buNone/>
            </a:pPr>
            <a:r>
              <a:rPr lang="ru-RU" sz="1900" dirty="0" smtClean="0"/>
              <a:t>    </a:t>
            </a:r>
            <a:endParaRPr lang="ru-RU" sz="1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214422"/>
            <a:ext cx="8229600" cy="4526280"/>
          </a:xfrm>
        </p:spPr>
        <p:txBody>
          <a:bodyPr>
            <a:noAutofit/>
          </a:bodyPr>
          <a:lstStyle/>
          <a:p>
            <a:pPr fontAlgn="base">
              <a:buNone/>
            </a:pPr>
            <a:r>
              <a:rPr lang="ru-RU" sz="1900" dirty="0" smtClean="0"/>
              <a:t>     </a:t>
            </a:r>
          </a:p>
          <a:p>
            <a:pPr fontAlgn="base">
              <a:buNone/>
            </a:pPr>
            <a:r>
              <a:rPr lang="ru-RU" sz="1900" dirty="0" smtClean="0"/>
              <a:t>      2. Распространение на территории Республики Казахстан продукции средств массовой информации, содержащей сведения и материалы, направленные на пропаганду или агитацию насильственного изменения конституционного строя, нарушения целостности Республики Казахстан, подрыва безопасности государства, войны, разжигания социальной, расовой, национальной, религиозной, сословной и родовой розни, пропаганду и оправдание экстремизма или терроризма, а также раскрывающие технические приемы и тактику антитеррористических операций в период их проведения, если эти действия не содержат признаков уголовно наказуемого деяния, –  влечет штраф на физических лиц в размере двадцати, на должностных лиц – в размере двадцати пяти, </a:t>
            </a:r>
            <a:r>
              <a:rPr lang="ru-RU" sz="1900" dirty="0" err="1" smtClean="0"/>
              <a:t>насубъектов</a:t>
            </a:r>
            <a:r>
              <a:rPr lang="ru-RU" sz="1900" dirty="0" smtClean="0"/>
              <a:t> малого предпринимательства или некоммерческие организации – в размере пятидесяти, на субъектов среднего предпринимательства – в размере ста, на субъектов крупного предпринимательства – в размере двухсот месячных расчетных показателей, с конфискацией продукции средств массовой информации.</a:t>
            </a:r>
          </a:p>
          <a:p>
            <a:pPr fontAlgn="base">
              <a:buNone/>
            </a:pPr>
            <a:r>
              <a:rPr lang="ru-RU" sz="1900" dirty="0" smtClean="0"/>
              <a:t>     </a:t>
            </a:r>
            <a:endParaRPr lang="ru-RU" sz="1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214422"/>
            <a:ext cx="8229600" cy="4526280"/>
          </a:xfrm>
        </p:spPr>
        <p:txBody>
          <a:bodyPr>
            <a:noAutofit/>
          </a:bodyPr>
          <a:lstStyle/>
          <a:p>
            <a:pPr fontAlgn="base">
              <a:buNone/>
            </a:pPr>
            <a:r>
              <a:rPr lang="ru-RU" sz="1900" dirty="0" smtClean="0"/>
              <a:t>     </a:t>
            </a:r>
          </a:p>
          <a:p>
            <a:pPr fontAlgn="base">
              <a:buNone/>
            </a:pPr>
            <a:r>
              <a:rPr lang="ru-RU" sz="1900" dirty="0" smtClean="0"/>
              <a:t>      3. Действия, предусмотренные частями первой и второй настоящей статьи, совершенные повторно в течение года после наложения административного взыскания, – влекут штраф на физических лиц в размере ста, на должностных лиц – в размере ста пятидесяти, на субъектов малого предпринимательства или некоммерческие организации – в размере двухсот, на субъектов среднего предпринимательства – в размере трехсот, на субъектов крупного предпринимательства – в размере тысячи пятисот месячных расчетных показателей, с конфискацией продукции средств массовой информации с лишением лицензии на деятельность по организации телевизионных программ и (или) радиовещания и запрещением деятельности юридического лица.</a:t>
            </a:r>
          </a:p>
          <a:p>
            <a:pPr fontAlgn="base">
              <a:buNone/>
            </a:pPr>
            <a:r>
              <a:rPr lang="ru-RU" sz="1900" dirty="0" smtClean="0"/>
              <a:t>      </a:t>
            </a:r>
            <a:endParaRPr lang="ru-RU" sz="1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t>Кодекс Республики Казахстан об административных правонарушениях от 5 июля 2014 года № 235-V</a:t>
            </a:r>
            <a:endParaRPr lang="ru-RU" sz="2400" dirty="0"/>
          </a:p>
        </p:txBody>
      </p:sp>
      <p:sp>
        <p:nvSpPr>
          <p:cNvPr id="3" name="Содержимое 2"/>
          <p:cNvSpPr>
            <a:spLocks noGrp="1"/>
          </p:cNvSpPr>
          <p:nvPr>
            <p:ph idx="1"/>
          </p:nvPr>
        </p:nvSpPr>
        <p:spPr>
          <a:xfrm>
            <a:off x="457200" y="1214422"/>
            <a:ext cx="8229600" cy="4526280"/>
          </a:xfrm>
        </p:spPr>
        <p:txBody>
          <a:bodyPr>
            <a:noAutofit/>
          </a:bodyPr>
          <a:lstStyle/>
          <a:p>
            <a:pPr fontAlgn="base">
              <a:buNone/>
            </a:pPr>
            <a:r>
              <a:rPr lang="ru-RU" sz="1900" dirty="0" smtClean="0"/>
              <a:t>     </a:t>
            </a:r>
          </a:p>
          <a:p>
            <a:pPr fontAlgn="base">
              <a:buNone/>
            </a:pPr>
            <a:r>
              <a:rPr lang="ru-RU" sz="1900" dirty="0" smtClean="0"/>
              <a:t>     4. Изготовление, хранение, ввоз, перевозка, распространение на территории Республики Казахстан иной продукции, не относящейся к средствам массовой информации, содержащей сведения и материалы, направленные на пропаганду или агитацию насильственного изменения конституционного строя, нарушения целостности Республики Казахстан, подрыва безопасности государства, войны, разжигания социальной, расовой, национальной, религиозной, сословной и родовой розни, культа жестокости, насилия и порнографии, если эти действия не содержат признаков уголовно наказуемого деяния, – влекут штраф на физических лиц в размере ста, на должностных лиц – в размере ста пятидесяти, </a:t>
            </a:r>
            <a:r>
              <a:rPr lang="ru-RU" sz="1900" dirty="0" err="1" smtClean="0"/>
              <a:t>насубъектов</a:t>
            </a:r>
            <a:r>
              <a:rPr lang="ru-RU" sz="1900" dirty="0" smtClean="0"/>
              <a:t> малого предпринимательства или некоммерческие организации – в размере двухсот, на субъектов среднего предпринимательства – в размере трехсот, на субъектов крупного предпринимательства – в размере тысячи пятисот месячных расчетных показателей, с конфискацией продукции.</a:t>
            </a:r>
          </a:p>
          <a:p>
            <a:pPr fontAlgn="base">
              <a:buNone/>
            </a:pPr>
            <a:r>
              <a:rPr lang="ru-RU" sz="1900" dirty="0" smtClean="0"/>
              <a:t>     </a:t>
            </a:r>
            <a:endParaRPr lang="ru-RU" sz="19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TotalTime>
  <Words>194</Words>
  <Application>Microsoft Office PowerPoint</Application>
  <PresentationFormat>Экран (4:3)</PresentationFormat>
  <Paragraphs>64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Литейная</vt:lpstr>
      <vt:lpstr>АДМИНИСТРАТИВНО-ПРАВОВАЯ ОСНОВА ПРОТИВОДЕЙСТВИЯ ЭКСТРЕМИЗМУ  В РЕСПУБЛИКЕ КАЗАХСТАН</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lpstr>Кодекс Республики Казахстан об административных правонарушениях от 5 июля 2014 года № 235-V</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АДМИНИСТРАТИВНО-ПРАВОВАЯ ОСНОВА ПРОТИВОДЕЙСТВИЯ ЭКСТРЕМИЗМУ  В РЕСПУБЛИКЕ КАЗАХСТАН</dc:title>
  <dc:creator>User2</dc:creator>
  <cp:lastModifiedBy>User2</cp:lastModifiedBy>
  <cp:revision>4</cp:revision>
  <dcterms:created xsi:type="dcterms:W3CDTF">2017-09-30T14:42:32Z</dcterms:created>
  <dcterms:modified xsi:type="dcterms:W3CDTF">2017-09-30T14:55:28Z</dcterms:modified>
</cp:coreProperties>
</file>